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70" r:id="rId6"/>
    <p:sldId id="262" r:id="rId7"/>
    <p:sldId id="261" r:id="rId8"/>
    <p:sldId id="265" r:id="rId9"/>
    <p:sldId id="266" r:id="rId10"/>
    <p:sldId id="267" r:id="rId11"/>
    <p:sldId id="263" r:id="rId12"/>
    <p:sldId id="264" r:id="rId13"/>
    <p:sldId id="269" r:id="rId14"/>
    <p:sldId id="274" r:id="rId15"/>
    <p:sldId id="268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247004-F6BF-471F-9CBA-945EF94CBC75}" type="doc">
      <dgm:prSet loTypeId="urn:microsoft.com/office/officeart/2005/8/layout/cycle5" loCatId="cycle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CO"/>
        </a:p>
      </dgm:t>
    </dgm:pt>
    <dgm:pt modelId="{CAB6D9FB-7423-4696-B113-75AD9ED4B0EC}">
      <dgm:prSet phldrT="[Texto]"/>
      <dgm:spPr/>
      <dgm:t>
        <a:bodyPr/>
        <a:lstStyle/>
        <a:p>
          <a:r>
            <a:rPr lang="es-CO" b="1" dirty="0" smtClean="0"/>
            <a:t>Sentido</a:t>
          </a:r>
          <a:endParaRPr lang="es-CO" b="1" dirty="0"/>
        </a:p>
      </dgm:t>
    </dgm:pt>
    <dgm:pt modelId="{C48366AA-C987-443B-9F83-645158439410}" type="parTrans" cxnId="{69FF6DD2-47F6-4852-AB6D-234A1E6BFC8D}">
      <dgm:prSet/>
      <dgm:spPr/>
      <dgm:t>
        <a:bodyPr/>
        <a:lstStyle/>
        <a:p>
          <a:endParaRPr lang="es-CO"/>
        </a:p>
      </dgm:t>
    </dgm:pt>
    <dgm:pt modelId="{AF26B41E-25B4-49AE-8400-94DA6038B46F}" type="sibTrans" cxnId="{69FF6DD2-47F6-4852-AB6D-234A1E6BFC8D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4A995921-D254-4CC0-AF95-D138E7ADCCC1}">
      <dgm:prSet phldrT="[Texto]"/>
      <dgm:spPr/>
      <dgm:t>
        <a:bodyPr/>
        <a:lstStyle/>
        <a:p>
          <a:r>
            <a:rPr lang="es-CO" b="1" dirty="0" smtClean="0"/>
            <a:t>Motivación</a:t>
          </a:r>
          <a:endParaRPr lang="es-CO" b="1" dirty="0"/>
        </a:p>
      </dgm:t>
    </dgm:pt>
    <dgm:pt modelId="{4CD91764-8185-41F4-8330-463A76E91ECC}" type="parTrans" cxnId="{F2DA2272-6E2C-4DB3-8923-9D418D409D1F}">
      <dgm:prSet/>
      <dgm:spPr/>
      <dgm:t>
        <a:bodyPr/>
        <a:lstStyle/>
        <a:p>
          <a:endParaRPr lang="es-CO"/>
        </a:p>
      </dgm:t>
    </dgm:pt>
    <dgm:pt modelId="{FB915BEF-9082-453B-82AE-C942CFB2FC8E}" type="sibTrans" cxnId="{F2DA2272-6E2C-4DB3-8923-9D418D409D1F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C9E2C029-37FE-4E08-A705-90D0D2D5413A}">
      <dgm:prSet phldrT="[Texto]"/>
      <dgm:spPr/>
      <dgm:t>
        <a:bodyPr/>
        <a:lstStyle/>
        <a:p>
          <a:r>
            <a:rPr lang="es-CO" b="1" dirty="0" smtClean="0"/>
            <a:t>Mundo Real</a:t>
          </a:r>
          <a:endParaRPr lang="es-CO" b="1" dirty="0"/>
        </a:p>
      </dgm:t>
    </dgm:pt>
    <dgm:pt modelId="{3CBF07CB-2A77-42F8-AC5C-ADB395B1E783}" type="parTrans" cxnId="{3BB2BD7C-ECAC-4004-AEAD-F30139265A5D}">
      <dgm:prSet/>
      <dgm:spPr/>
      <dgm:t>
        <a:bodyPr/>
        <a:lstStyle/>
        <a:p>
          <a:endParaRPr lang="es-CO"/>
        </a:p>
      </dgm:t>
    </dgm:pt>
    <dgm:pt modelId="{171FC941-CBDC-44C5-B846-A177E4D6C8AE}" type="sibTrans" cxnId="{3BB2BD7C-ECAC-4004-AEAD-F30139265A5D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CO"/>
        </a:p>
      </dgm:t>
    </dgm:pt>
    <dgm:pt modelId="{5CD80660-4AB5-4D1E-94D5-BE2287625776}" type="pres">
      <dgm:prSet presAssocID="{F9247004-F6BF-471F-9CBA-945EF94CBC7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0C0B48B7-E97C-4F88-943D-330A5AE3E88E}" type="pres">
      <dgm:prSet presAssocID="{CAB6D9FB-7423-4696-B113-75AD9ED4B0EC}" presName="node" presStyleLbl="node1" presStyleIdx="0" presStyleCnt="3" custRadScaleRad="81886" custRadScaleInc="2722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F7CE892B-2E70-4658-849C-927FE0DD0574}" type="pres">
      <dgm:prSet presAssocID="{CAB6D9FB-7423-4696-B113-75AD9ED4B0EC}" presName="spNode" presStyleCnt="0"/>
      <dgm:spPr/>
    </dgm:pt>
    <dgm:pt modelId="{9B6CA2DD-9985-4625-BF7A-78B6F8EE8504}" type="pres">
      <dgm:prSet presAssocID="{AF26B41E-25B4-49AE-8400-94DA6038B46F}" presName="sibTrans" presStyleLbl="sibTrans1D1" presStyleIdx="0" presStyleCnt="3"/>
      <dgm:spPr/>
      <dgm:t>
        <a:bodyPr/>
        <a:lstStyle/>
        <a:p>
          <a:endParaRPr lang="es-CO"/>
        </a:p>
      </dgm:t>
    </dgm:pt>
    <dgm:pt modelId="{E9B9D784-DD9D-4DA9-B0C4-29755B3FB17A}" type="pres">
      <dgm:prSet presAssocID="{4A995921-D254-4CC0-AF95-D138E7ADCCC1}" presName="node" presStyleLbl="node1" presStyleIdx="1" presStyleCnt="3" custRadScaleRad="133979" custRadScaleInc="-16178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CC3CAAF-3536-413F-98F3-8F72305527F9}" type="pres">
      <dgm:prSet presAssocID="{4A995921-D254-4CC0-AF95-D138E7ADCCC1}" presName="spNode" presStyleCnt="0"/>
      <dgm:spPr/>
    </dgm:pt>
    <dgm:pt modelId="{C656E10D-5D11-43D3-B263-BFC27C37B0F5}" type="pres">
      <dgm:prSet presAssocID="{FB915BEF-9082-453B-82AE-C942CFB2FC8E}" presName="sibTrans" presStyleLbl="sibTrans1D1" presStyleIdx="1" presStyleCnt="3"/>
      <dgm:spPr/>
      <dgm:t>
        <a:bodyPr/>
        <a:lstStyle/>
        <a:p>
          <a:endParaRPr lang="es-CO"/>
        </a:p>
      </dgm:t>
    </dgm:pt>
    <dgm:pt modelId="{AAD8C090-D320-4123-A186-C397C37858F5}" type="pres">
      <dgm:prSet presAssocID="{C9E2C029-37FE-4E08-A705-90D0D2D5413A}" presName="node" presStyleLbl="node1" presStyleIdx="2" presStyleCnt="3" custRadScaleRad="110147" custRadScaleInc="-34920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E85ABE7-8C99-46D8-AC0D-46BF71199F92}" type="pres">
      <dgm:prSet presAssocID="{C9E2C029-37FE-4E08-A705-90D0D2D5413A}" presName="spNode" presStyleCnt="0"/>
      <dgm:spPr/>
    </dgm:pt>
    <dgm:pt modelId="{EE185C4E-B227-4936-B2B3-25B792F20A51}" type="pres">
      <dgm:prSet presAssocID="{171FC941-CBDC-44C5-B846-A177E4D6C8AE}" presName="sibTrans" presStyleLbl="sibTrans1D1" presStyleIdx="2" presStyleCnt="3"/>
      <dgm:spPr/>
      <dgm:t>
        <a:bodyPr/>
        <a:lstStyle/>
        <a:p>
          <a:endParaRPr lang="es-CO"/>
        </a:p>
      </dgm:t>
    </dgm:pt>
  </dgm:ptLst>
  <dgm:cxnLst>
    <dgm:cxn modelId="{1A4B5935-A756-4731-84D9-4CF58AB1C783}" type="presOf" srcId="{171FC941-CBDC-44C5-B846-A177E4D6C8AE}" destId="{EE185C4E-B227-4936-B2B3-25B792F20A51}" srcOrd="0" destOrd="0" presId="urn:microsoft.com/office/officeart/2005/8/layout/cycle5"/>
    <dgm:cxn modelId="{DF20D695-30C6-43C6-93AA-379FB9424D2E}" type="presOf" srcId="{4A995921-D254-4CC0-AF95-D138E7ADCCC1}" destId="{E9B9D784-DD9D-4DA9-B0C4-29755B3FB17A}" srcOrd="0" destOrd="0" presId="urn:microsoft.com/office/officeart/2005/8/layout/cycle5"/>
    <dgm:cxn modelId="{69FF6DD2-47F6-4852-AB6D-234A1E6BFC8D}" srcId="{F9247004-F6BF-471F-9CBA-945EF94CBC75}" destId="{CAB6D9FB-7423-4696-B113-75AD9ED4B0EC}" srcOrd="0" destOrd="0" parTransId="{C48366AA-C987-443B-9F83-645158439410}" sibTransId="{AF26B41E-25B4-49AE-8400-94DA6038B46F}"/>
    <dgm:cxn modelId="{41E4B9B5-E7A8-440D-8FA0-8CCA6D1E1027}" type="presOf" srcId="{AF26B41E-25B4-49AE-8400-94DA6038B46F}" destId="{9B6CA2DD-9985-4625-BF7A-78B6F8EE8504}" srcOrd="0" destOrd="0" presId="urn:microsoft.com/office/officeart/2005/8/layout/cycle5"/>
    <dgm:cxn modelId="{D4E4A6A2-E456-41E4-9F6C-2B3A8263B1CC}" type="presOf" srcId="{F9247004-F6BF-471F-9CBA-945EF94CBC75}" destId="{5CD80660-4AB5-4D1E-94D5-BE2287625776}" srcOrd="0" destOrd="0" presId="urn:microsoft.com/office/officeart/2005/8/layout/cycle5"/>
    <dgm:cxn modelId="{E2300C6A-2366-466F-A580-2B94CFE72C2F}" type="presOf" srcId="{FB915BEF-9082-453B-82AE-C942CFB2FC8E}" destId="{C656E10D-5D11-43D3-B263-BFC27C37B0F5}" srcOrd="0" destOrd="0" presId="urn:microsoft.com/office/officeart/2005/8/layout/cycle5"/>
    <dgm:cxn modelId="{3BB2BD7C-ECAC-4004-AEAD-F30139265A5D}" srcId="{F9247004-F6BF-471F-9CBA-945EF94CBC75}" destId="{C9E2C029-37FE-4E08-A705-90D0D2D5413A}" srcOrd="2" destOrd="0" parTransId="{3CBF07CB-2A77-42F8-AC5C-ADB395B1E783}" sibTransId="{171FC941-CBDC-44C5-B846-A177E4D6C8AE}"/>
    <dgm:cxn modelId="{7507DB8D-BDC8-49A1-856A-26CD6EEBD467}" type="presOf" srcId="{C9E2C029-37FE-4E08-A705-90D0D2D5413A}" destId="{AAD8C090-D320-4123-A186-C397C37858F5}" srcOrd="0" destOrd="0" presId="urn:microsoft.com/office/officeart/2005/8/layout/cycle5"/>
    <dgm:cxn modelId="{F21D99F3-5686-48C6-97DB-31429D4DBEA8}" type="presOf" srcId="{CAB6D9FB-7423-4696-B113-75AD9ED4B0EC}" destId="{0C0B48B7-E97C-4F88-943D-330A5AE3E88E}" srcOrd="0" destOrd="0" presId="urn:microsoft.com/office/officeart/2005/8/layout/cycle5"/>
    <dgm:cxn modelId="{F2DA2272-6E2C-4DB3-8923-9D418D409D1F}" srcId="{F9247004-F6BF-471F-9CBA-945EF94CBC75}" destId="{4A995921-D254-4CC0-AF95-D138E7ADCCC1}" srcOrd="1" destOrd="0" parTransId="{4CD91764-8185-41F4-8330-463A76E91ECC}" sibTransId="{FB915BEF-9082-453B-82AE-C942CFB2FC8E}"/>
    <dgm:cxn modelId="{CE7AE647-8D55-4A21-8C60-8E48BAD98020}" type="presParOf" srcId="{5CD80660-4AB5-4D1E-94D5-BE2287625776}" destId="{0C0B48B7-E97C-4F88-943D-330A5AE3E88E}" srcOrd="0" destOrd="0" presId="urn:microsoft.com/office/officeart/2005/8/layout/cycle5"/>
    <dgm:cxn modelId="{CDAAC0FD-9412-4E60-83EC-1E034B75B739}" type="presParOf" srcId="{5CD80660-4AB5-4D1E-94D5-BE2287625776}" destId="{F7CE892B-2E70-4658-849C-927FE0DD0574}" srcOrd="1" destOrd="0" presId="urn:microsoft.com/office/officeart/2005/8/layout/cycle5"/>
    <dgm:cxn modelId="{ED520CD2-D51E-41FC-9A89-99E08A933D71}" type="presParOf" srcId="{5CD80660-4AB5-4D1E-94D5-BE2287625776}" destId="{9B6CA2DD-9985-4625-BF7A-78B6F8EE8504}" srcOrd="2" destOrd="0" presId="urn:microsoft.com/office/officeart/2005/8/layout/cycle5"/>
    <dgm:cxn modelId="{64088493-DDC2-469C-A292-87AC72B8870E}" type="presParOf" srcId="{5CD80660-4AB5-4D1E-94D5-BE2287625776}" destId="{E9B9D784-DD9D-4DA9-B0C4-29755B3FB17A}" srcOrd="3" destOrd="0" presId="urn:microsoft.com/office/officeart/2005/8/layout/cycle5"/>
    <dgm:cxn modelId="{AB3E1FD3-1C2E-4971-B129-6C5538608DB5}" type="presParOf" srcId="{5CD80660-4AB5-4D1E-94D5-BE2287625776}" destId="{ECC3CAAF-3536-413F-98F3-8F72305527F9}" srcOrd="4" destOrd="0" presId="urn:microsoft.com/office/officeart/2005/8/layout/cycle5"/>
    <dgm:cxn modelId="{6449A25D-ADF3-4415-93FD-65B299B2D758}" type="presParOf" srcId="{5CD80660-4AB5-4D1E-94D5-BE2287625776}" destId="{C656E10D-5D11-43D3-B263-BFC27C37B0F5}" srcOrd="5" destOrd="0" presId="urn:microsoft.com/office/officeart/2005/8/layout/cycle5"/>
    <dgm:cxn modelId="{0947CDF2-B1D3-4A7E-90D4-5FFD3A17E886}" type="presParOf" srcId="{5CD80660-4AB5-4D1E-94D5-BE2287625776}" destId="{AAD8C090-D320-4123-A186-C397C37858F5}" srcOrd="6" destOrd="0" presId="urn:microsoft.com/office/officeart/2005/8/layout/cycle5"/>
    <dgm:cxn modelId="{CE96E25D-674F-406A-84D8-192A9976A581}" type="presParOf" srcId="{5CD80660-4AB5-4D1E-94D5-BE2287625776}" destId="{0E85ABE7-8C99-46D8-AC0D-46BF71199F92}" srcOrd="7" destOrd="0" presId="urn:microsoft.com/office/officeart/2005/8/layout/cycle5"/>
    <dgm:cxn modelId="{95D67A33-FE0D-4873-A624-BEBCCEC93415}" type="presParOf" srcId="{5CD80660-4AB5-4D1E-94D5-BE2287625776}" destId="{EE185C4E-B227-4936-B2B3-25B792F20A51}" srcOrd="8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0B48B7-E97C-4F88-943D-330A5AE3E88E}">
      <dsp:nvSpPr>
        <dsp:cNvPr id="0" name=""/>
        <dsp:cNvSpPr/>
      </dsp:nvSpPr>
      <dsp:spPr>
        <a:xfrm>
          <a:off x="1753880" y="194780"/>
          <a:ext cx="1231702" cy="80060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b="1" kern="1200" dirty="0" smtClean="0"/>
            <a:t>Sentido</a:t>
          </a:r>
          <a:endParaRPr lang="es-CO" sz="1700" b="1" kern="1200" dirty="0"/>
        </a:p>
      </dsp:txBody>
      <dsp:txXfrm>
        <a:off x="1792962" y="233862"/>
        <a:ext cx="1153538" cy="722442"/>
      </dsp:txXfrm>
    </dsp:sp>
    <dsp:sp modelId="{9B6CA2DD-9985-4625-BF7A-78B6F8EE8504}">
      <dsp:nvSpPr>
        <dsp:cNvPr id="0" name=""/>
        <dsp:cNvSpPr/>
      </dsp:nvSpPr>
      <dsp:spPr>
        <a:xfrm>
          <a:off x="1670329" y="836402"/>
          <a:ext cx="2137363" cy="2137363"/>
        </a:xfrm>
        <a:custGeom>
          <a:avLst/>
          <a:gdLst/>
          <a:ahLst/>
          <a:cxnLst/>
          <a:rect l="0" t="0" r="0" b="0"/>
          <a:pathLst>
            <a:path>
              <a:moveTo>
                <a:pt x="1523825" y="101766"/>
              </a:moveTo>
              <a:arcTo wR="1068681" hR="1068681" stAng="17712429" swAng="2318177"/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</dsp:sp>
    <dsp:sp modelId="{E9B9D784-DD9D-4DA9-B0C4-29755B3FB17A}">
      <dsp:nvSpPr>
        <dsp:cNvPr id="0" name=""/>
        <dsp:cNvSpPr/>
      </dsp:nvSpPr>
      <dsp:spPr>
        <a:xfrm>
          <a:off x="3050020" y="1641315"/>
          <a:ext cx="1231702" cy="80060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b="1" kern="1200" dirty="0" smtClean="0"/>
            <a:t>Motivación</a:t>
          </a:r>
          <a:endParaRPr lang="es-CO" sz="1700" b="1" kern="1200" dirty="0"/>
        </a:p>
      </dsp:txBody>
      <dsp:txXfrm>
        <a:off x="3089102" y="1680397"/>
        <a:ext cx="1153538" cy="722442"/>
      </dsp:txXfrm>
    </dsp:sp>
    <dsp:sp modelId="{C656E10D-5D11-43D3-B263-BFC27C37B0F5}">
      <dsp:nvSpPr>
        <dsp:cNvPr id="0" name=""/>
        <dsp:cNvSpPr/>
      </dsp:nvSpPr>
      <dsp:spPr>
        <a:xfrm>
          <a:off x="1574893" y="622887"/>
          <a:ext cx="2137363" cy="2137363"/>
        </a:xfrm>
        <a:custGeom>
          <a:avLst/>
          <a:gdLst/>
          <a:ahLst/>
          <a:cxnLst/>
          <a:rect l="0" t="0" r="0" b="0"/>
          <a:pathLst>
            <a:path>
              <a:moveTo>
                <a:pt x="1627207" y="1979796"/>
              </a:moveTo>
              <a:arcTo wR="1068681" hR="1068681" stAng="3509468" swAng="2810646"/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</dsp:sp>
    <dsp:sp modelId="{AAD8C090-D320-4123-A186-C397C37858F5}">
      <dsp:nvSpPr>
        <dsp:cNvPr id="0" name=""/>
        <dsp:cNvSpPr/>
      </dsp:nvSpPr>
      <dsp:spPr>
        <a:xfrm>
          <a:off x="890045" y="1886947"/>
          <a:ext cx="1231702" cy="80060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b="1" kern="1200" dirty="0" smtClean="0"/>
            <a:t>Mundo Real</a:t>
          </a:r>
          <a:endParaRPr lang="es-CO" sz="1700" b="1" kern="1200" dirty="0"/>
        </a:p>
      </dsp:txBody>
      <dsp:txXfrm>
        <a:off x="929127" y="1926029"/>
        <a:ext cx="1153538" cy="722442"/>
      </dsp:txXfrm>
    </dsp:sp>
    <dsp:sp modelId="{EE185C4E-B227-4936-B2B3-25B792F20A51}">
      <dsp:nvSpPr>
        <dsp:cNvPr id="0" name=""/>
        <dsp:cNvSpPr/>
      </dsp:nvSpPr>
      <dsp:spPr>
        <a:xfrm>
          <a:off x="1242688" y="675336"/>
          <a:ext cx="2137363" cy="2137363"/>
        </a:xfrm>
        <a:custGeom>
          <a:avLst/>
          <a:gdLst/>
          <a:ahLst/>
          <a:cxnLst/>
          <a:rect l="0" t="0" r="0" b="0"/>
          <a:pathLst>
            <a:path>
              <a:moveTo>
                <a:pt x="3805" y="978571"/>
              </a:moveTo>
              <a:arcTo wR="1068681" hR="1068681" stAng="11090213" swAng="2471795"/>
            </a:path>
          </a:pathLst>
        </a:custGeom>
        <a:noFill/>
        <a:ln w="38100" cap="flat" cmpd="sng" algn="ctr">
          <a:solidFill>
            <a:schemeClr val="accent1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3">
          <a:schemeClr val="accent1"/>
        </a:lnRef>
        <a:fillRef idx="0">
          <a:schemeClr val="accent1"/>
        </a:fillRef>
        <a:effectRef idx="2">
          <a:schemeClr val="accent1"/>
        </a:effectRef>
        <a:fontRef idx="minor">
          <a:schemeClr val="tx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EF5C8-AE1A-4861-9DC1-35F873F72AD9}" type="datetimeFigureOut">
              <a:rPr lang="es-CO" smtClean="0"/>
              <a:t>06/03/2015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189A18-EE42-4AC1-AA64-1D36EEEEC7C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61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DC43F-008F-4E29-9ADF-BD701A4BC18B}" type="slidenum">
              <a:rPr lang="es-CO" smtClean="0">
                <a:solidFill>
                  <a:prstClr val="black"/>
                </a:solidFill>
              </a:rPr>
              <a:pPr/>
              <a:t>3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898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709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30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1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351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904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82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739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64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673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170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94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C6A6D-6D11-4F05-AC31-C0E6C116AFDA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06/03/2015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BA3F1-7989-4026-B85B-663597EFE4D9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 descr="http://c0364889.cdn2.cloudfiles.rackspacecloud.com/wp-content/uploads/2014/02/Carnaval-de-Barranquilla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aintStrokes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45" y="0"/>
            <a:ext cx="91609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75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hyperlink" Target="https://www.youtube.com/watch?v=QqpI0EDnIz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hyperlink" Target="https://www.youtube.com/watch?v=vE2Ka2AmYEA" TargetMode="External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hyperlink" Target="https://www.youtube.com/watch?v=Da-phhr4mM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microsoft.com/office/2007/relationships/hdphoto" Target="../media/hdphoto3.wdp"/><Relationship Id="rId4" Type="http://schemas.openxmlformats.org/officeDocument/2006/relationships/image" Target="../media/image39.jpeg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10" Type="http://schemas.microsoft.com/office/2007/relationships/hdphoto" Target="../media/hdphoto3.wdp"/><Relationship Id="rId4" Type="http://schemas.openxmlformats.org/officeDocument/2006/relationships/image" Target="../media/image47.jpeg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voicethread.com/new/myvoice/" TargetMode="External"/><Relationship Id="rId2" Type="http://schemas.openxmlformats.org/officeDocument/2006/relationships/hyperlink" Target="http://www.voicethread.com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arB74zm6DPs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10.png"/><Relationship Id="rId4" Type="http://schemas.openxmlformats.org/officeDocument/2006/relationships/slide" Target="slide17.xml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hyperlink" Target="https://www.youtube.com/watch?v=2ePaNYaq2No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XSwzAHDesx8" TargetMode="External"/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https://www.youtube.com/watch?v=S-548AXrLLM" TargetMode="External"/><Relationship Id="rId9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hyperlink" Target="https://www.youtube.com/watch?v=ZTMNW_umoSc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hyperlink" Target="https://www.youtube.com/watch?v=XB5xwvjeLfQ" TargetMode="External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jpeg"/><Relationship Id="rId2" Type="http://schemas.openxmlformats.org/officeDocument/2006/relationships/hyperlink" Target="https://www.youtube.com/watch?v=ZP7mnQoLYQ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Pt_XQ_mqIGg" TargetMode="Externa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81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03303" y="172669"/>
            <a:ext cx="88352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8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FERIA DE LAS FLORES - MEDELLÍN</a:t>
            </a:r>
          </a:p>
        </p:txBody>
      </p:sp>
      <p:pic>
        <p:nvPicPr>
          <p:cNvPr id="5122" name="Picture 2" descr="http://www.colombia.travel/es/images/stories/turistainternacional/Quehacer/informeespecial/feria_de_las_flore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47" y="1124745"/>
            <a:ext cx="2809875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encrypted-tbn3.gstatic.com/images?q=tbn:ANd9GcTgImGPI3M4Ek0bHFUZtmxp8tzhw4M-wX-E4rU0QQV2wZydZH-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41" y="4653136"/>
            <a:ext cx="3019425" cy="20162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cdn.viajala.com/img/blog/feria-flores-medellin/silleteros-medellin2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16420"/>
            <a:ext cx="4496121" cy="29922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elcolombiano.com/documents/10157/0/640x281/0c0/0d0/none/11101/IPXD/flf-2013-programacion-29-julio-tapete-flores-640x280-2607201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203155"/>
            <a:ext cx="4594802" cy="24820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62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emana.com/especiales/patrimonios-colombia-humanidad/images/negros-blancos-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65" y="1292502"/>
            <a:ext cx="2918798" cy="19442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confidencialcolombia.com/images/cms-image-0000089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314" y="1292502"/>
            <a:ext cx="2890609" cy="2039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colombia.travel/es/images/stories/turistainternacional/Adondeir/Destinosfindesemana/carnavalpasto/carnavalpast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610" y="1254878"/>
            <a:ext cx="2692618" cy="20194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vive.in/noche/bogota/eventos_noche/septiembre2010/IMAGEN/IMAGEN-7997542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663" y="3901971"/>
            <a:ext cx="2870309" cy="2286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experienciacolombia.com/ContentFiles/FotosColombia/Colombia-Narino-Pasto-Carnaval-De-Negros-Y-Blancos-61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314" y="3870532"/>
            <a:ext cx="2864504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blogys.net/UserFiles/image/viajes/2010/fiestas-costumbristas/12/blancos-negros0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65" y="3924598"/>
            <a:ext cx="2778941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CuadroTexto"/>
          <p:cNvSpPr txBox="1"/>
          <p:nvPr/>
        </p:nvSpPr>
        <p:spPr>
          <a:xfrm>
            <a:off x="611560" y="3383595"/>
            <a:ext cx="7600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rgbClr val="FF0000"/>
                </a:solidFill>
              </a:rPr>
              <a:t>XIX 1834 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270435" y="172669"/>
            <a:ext cx="870097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36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CARNAVAL DE NEGROS Y BLANCOS (PASTO)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610" y="1911753"/>
            <a:ext cx="2650611" cy="310177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899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08773" y="172669"/>
            <a:ext cx="842429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8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CARNAVAL DE BARRANQUILLA</a:t>
            </a:r>
          </a:p>
        </p:txBody>
      </p:sp>
      <p:pic>
        <p:nvPicPr>
          <p:cNvPr id="7170" name="Picture 2" descr="http://www.colombia.travel/es/images/stories/galeria/flickr/carnaval_barranquilla/barranquilla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2800349" cy="18716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colombia.travel/es/images/stories/galeria/barranquilla/barranquilla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81274"/>
            <a:ext cx="2805112" cy="18716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culturacolombia.org/wp-content/uploads/2014/02/CARNAVAL-DE-BARRANQUILL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81274"/>
            <a:ext cx="2880319" cy="18716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regioncaribe.org/wp-content/uploads/2013/02/reina-de-la-tradici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81" y="4732079"/>
            <a:ext cx="2812780" cy="21533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www.eluniversal.com.co/sites/default/files/coronacion_rey_momo_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391" y="4725676"/>
            <a:ext cx="2854009" cy="2087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off2colombia.com.co/images/stories/events/barranquilla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25676"/>
            <a:ext cx="2880319" cy="2087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www.eluniversal.com.co/sites/default/files/201201/imagen/joselito__1_3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5" y="2996952"/>
            <a:ext cx="3960440" cy="1584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570" y="2060848"/>
            <a:ext cx="2650611" cy="3101779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607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51520" y="593304"/>
            <a:ext cx="8363272" cy="62646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514350" indent="-514350">
              <a:buFont typeface="+mj-lt"/>
              <a:buAutoNum type="romanUcPeriod"/>
            </a:pPr>
            <a:r>
              <a:rPr lang="en-US" sz="2400" dirty="0" smtClean="0">
                <a:latin typeface="Andalus" pitchFamily="18" charset="-78"/>
                <a:cs typeface="Andalus" pitchFamily="18" charset="-78"/>
              </a:rPr>
              <a:t>You’re going to record yourself using </a:t>
            </a:r>
            <a:r>
              <a:rPr lang="en-US" sz="2400" dirty="0" smtClean="0">
                <a:latin typeface="Andalus" pitchFamily="18" charset="-78"/>
                <a:cs typeface="Andalus" pitchFamily="18" charset="-78"/>
                <a:hlinkClick r:id="rId2"/>
              </a:rPr>
              <a:t>www.voicethread.com</a:t>
            </a:r>
            <a:r>
              <a:rPr lang="en-US" sz="2400" dirty="0" smtClean="0">
                <a:latin typeface="Andalus" pitchFamily="18" charset="-78"/>
                <a:cs typeface="Andalus" pitchFamily="18" charset="-78"/>
              </a:rPr>
              <a:t> giving or expressing some opinions/comments about «Colombian Carnivals» below, you’ll find a list of questions that might be helpful in order to build your own comment(s). (if you’re not sure about your answer(s) ask </a:t>
            </a:r>
            <a:r>
              <a:rPr lang="en-US" sz="2400" u="sng" dirty="0" smtClean="0">
                <a:latin typeface="Andalus" pitchFamily="18" charset="-78"/>
                <a:cs typeface="Andalus" pitchFamily="18" charset="-78"/>
              </a:rPr>
              <a:t>me</a:t>
            </a:r>
            <a:r>
              <a:rPr lang="en-US" sz="2400" dirty="0" smtClean="0">
                <a:latin typeface="Andalus" pitchFamily="18" charset="-78"/>
                <a:cs typeface="Andalus" pitchFamily="18" charset="-78"/>
              </a:rPr>
              <a:t> for help to write it(them) down. </a:t>
            </a:r>
            <a:r>
              <a:rPr lang="en-US" sz="2400" dirty="0" smtClean="0">
                <a:latin typeface="Andalus" pitchFamily="18" charset="-78"/>
                <a:cs typeface="Andalus" pitchFamily="18" charset="-78"/>
                <a:sym typeface="Wingdings" pitchFamily="2" charset="2"/>
              </a:rPr>
              <a:t></a:t>
            </a:r>
            <a:r>
              <a:rPr lang="en-US" sz="2400" dirty="0" smtClean="0">
                <a:latin typeface="Andalus" pitchFamily="18" charset="-78"/>
                <a:cs typeface="Andalus" pitchFamily="18" charset="-78"/>
              </a:rPr>
              <a:t> </a:t>
            </a:r>
          </a:p>
          <a:p>
            <a:pPr marL="514350" indent="-514350">
              <a:buFont typeface="+mj-lt"/>
              <a:buAutoNum type="romanUcPeriod"/>
            </a:pPr>
            <a:endParaRPr lang="es-CO" sz="2600" dirty="0" smtClean="0">
              <a:latin typeface="Agency FB" pitchFamily="34" charset="0"/>
            </a:endParaRPr>
          </a:p>
          <a:p>
            <a:r>
              <a:rPr lang="es-CO" sz="2600" dirty="0" smtClean="0">
                <a:latin typeface="Agency FB" pitchFamily="34" charset="0"/>
              </a:rPr>
              <a:t>¿Cuál es tu opinión de las celebraciones Colombianas? ¿Te gustaron o no? </a:t>
            </a:r>
          </a:p>
          <a:p>
            <a:r>
              <a:rPr lang="es-CO" sz="2600" dirty="0" smtClean="0">
                <a:latin typeface="Agency FB" pitchFamily="34" charset="0"/>
              </a:rPr>
              <a:t>¿Cómo compararías los carnavales/festivales de tu región con los carnavales/festivales de Colombia?</a:t>
            </a:r>
          </a:p>
          <a:p>
            <a:pPr lvl="1"/>
            <a:r>
              <a:rPr lang="es-CO" sz="2600" dirty="0" smtClean="0">
                <a:latin typeface="Agency FB" pitchFamily="34" charset="0"/>
              </a:rPr>
              <a:t>¿Qué es similar?</a:t>
            </a:r>
          </a:p>
          <a:p>
            <a:pPr lvl="1"/>
            <a:r>
              <a:rPr lang="es-CO" sz="2600" dirty="0" smtClean="0">
                <a:latin typeface="Agency FB" pitchFamily="34" charset="0"/>
              </a:rPr>
              <a:t>¿Qué es diferente?</a:t>
            </a:r>
            <a:endParaRPr lang="es-CO" sz="2600" dirty="0">
              <a:latin typeface="Agency FB" pitchFamily="34" charset="0"/>
            </a:endParaRPr>
          </a:p>
          <a:p>
            <a:pPr marL="514350" indent="-457200"/>
            <a:r>
              <a:rPr lang="es-CO" sz="2600" dirty="0" smtClean="0">
                <a:latin typeface="Agency FB" pitchFamily="34" charset="0"/>
              </a:rPr>
              <a:t>¿Qué piensas de </a:t>
            </a:r>
            <a:r>
              <a:rPr lang="es-CO" sz="2600" u="sng" dirty="0" smtClean="0">
                <a:latin typeface="Agency FB" pitchFamily="34" charset="0"/>
              </a:rPr>
              <a:t>las corridas de toros</a:t>
            </a:r>
            <a:r>
              <a:rPr lang="es-CO" sz="2600" dirty="0" smtClean="0">
                <a:latin typeface="Agency FB" pitchFamily="34" charset="0"/>
              </a:rPr>
              <a:t>?</a:t>
            </a:r>
          </a:p>
          <a:p>
            <a:pPr marL="514350" indent="-457200"/>
            <a:r>
              <a:rPr lang="es-CO" sz="2600" dirty="0" smtClean="0">
                <a:latin typeface="Agency FB" pitchFamily="34" charset="0"/>
              </a:rPr>
              <a:t>¿Qué </a:t>
            </a:r>
            <a:r>
              <a:rPr lang="es-CO" sz="2600" dirty="0" smtClean="0">
                <a:latin typeface="Agency FB" pitchFamily="34" charset="0"/>
              </a:rPr>
              <a:t>piensas del carnaval de </a:t>
            </a:r>
            <a:r>
              <a:rPr lang="es-CO" sz="2600" u="sng" dirty="0" smtClean="0">
                <a:latin typeface="Agency FB" pitchFamily="34" charset="0"/>
              </a:rPr>
              <a:t>Negros y Blancos</a:t>
            </a:r>
            <a:r>
              <a:rPr lang="es-CO" sz="2600" dirty="0" smtClean="0">
                <a:latin typeface="Agency FB" pitchFamily="34" charset="0"/>
              </a:rPr>
              <a:t>? ¿Por qué no se podría celebrar en los Estados Unidos?</a:t>
            </a:r>
          </a:p>
          <a:p>
            <a:pPr marL="514350" indent="-457200"/>
            <a:r>
              <a:rPr lang="es-CO" sz="2600" dirty="0" smtClean="0">
                <a:latin typeface="Agency FB" pitchFamily="34" charset="0"/>
              </a:rPr>
              <a:t>¿A cuál de estos carnavales/festivales te gustaría ir? ¿Por qué?</a:t>
            </a:r>
          </a:p>
          <a:p>
            <a:pPr marL="514350" indent="-457200"/>
            <a:endParaRPr lang="es-CO" sz="2400" dirty="0" smtClean="0">
              <a:latin typeface="Agency FB" pitchFamily="34" charset="0"/>
            </a:endParaRPr>
          </a:p>
        </p:txBody>
      </p:sp>
      <p:sp>
        <p:nvSpPr>
          <p:cNvPr id="4" name="3 Rectángulo">
            <a:hlinkClick r:id="rId3"/>
          </p:cNvPr>
          <p:cNvSpPr/>
          <p:nvPr/>
        </p:nvSpPr>
        <p:spPr>
          <a:xfrm>
            <a:off x="1691679" y="36240"/>
            <a:ext cx="601562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CO" sz="2400" dirty="0">
                <a:solidFill>
                  <a:srgbClr val="0000FF"/>
                </a:solidFill>
              </a:rPr>
              <a:t>https://voicethread.com/new/share/6593964/</a:t>
            </a:r>
          </a:p>
        </p:txBody>
      </p:sp>
      <p:sp>
        <p:nvSpPr>
          <p:cNvPr id="2" name="1 Rectángulo"/>
          <p:cNvSpPr/>
          <p:nvPr/>
        </p:nvSpPr>
        <p:spPr>
          <a:xfrm>
            <a:off x="323528" y="2780928"/>
            <a:ext cx="7920880" cy="3960440"/>
          </a:xfrm>
          <a:prstGeom prst="rect">
            <a:avLst/>
          </a:prstGeom>
          <a:noFill/>
          <a:ln>
            <a:solidFill>
              <a:srgbClr val="C00000"/>
            </a:solidFill>
            <a:prstDash val="lgDashDotDot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5 CuadroTexto"/>
          <p:cNvSpPr txBox="1"/>
          <p:nvPr/>
        </p:nvSpPr>
        <p:spPr>
          <a:xfrm>
            <a:off x="7707300" y="2286155"/>
            <a:ext cx="537108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O" dirty="0" smtClean="0">
                <a:latin typeface="Arial Narrow" pitchFamily="34" charset="0"/>
              </a:rPr>
              <a:t>Leo</a:t>
            </a:r>
            <a:endParaRPr lang="es-CO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35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91397" y="172669"/>
            <a:ext cx="82590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800" b="1" spc="50" dirty="0" smtClean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CONCLUSIONES DEL PROYECTO</a:t>
            </a:r>
            <a:endParaRPr lang="es-ES" sz="4800" b="1" spc="50" dirty="0">
              <a:ln w="11430">
                <a:solidFill>
                  <a:srgbClr val="FFC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107504" y="1124744"/>
            <a:ext cx="8928992" cy="53245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C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Gracias al uso de éste tipo de tecnologías mezcladas con aspectos culturales, es mucho más fácil detectar los </a:t>
            </a:r>
            <a:r>
              <a:rPr lang="es-CO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errores</a:t>
            </a:r>
            <a:r>
              <a:rPr lang="es-C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comunes en un grupo de estudiantes.</a:t>
            </a:r>
          </a:p>
          <a:p>
            <a:pPr marL="285750" indent="-285750">
              <a:buFont typeface="Arial" pitchFamily="34" charset="0"/>
              <a:buChar char="•"/>
            </a:pPr>
            <a:endParaRPr lang="es-CO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C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La retroalimentación (</a:t>
            </a:r>
            <a:r>
              <a:rPr lang="es-CO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feedback</a:t>
            </a:r>
            <a:r>
              <a:rPr lang="es-C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es realmente interactiva. A su vez, se puede observar el efecto (</a:t>
            </a:r>
            <a:r>
              <a:rPr lang="es-CO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washback</a:t>
            </a:r>
            <a:r>
              <a:rPr lang="es-C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CO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effect</a:t>
            </a:r>
            <a:r>
              <a:rPr lang="es-C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que causa en los estudiantes realizar estos ejercicios.</a:t>
            </a:r>
          </a:p>
          <a:p>
            <a:pPr marL="285750" indent="-285750">
              <a:buFont typeface="Arial" pitchFamily="34" charset="0"/>
              <a:buChar char="•"/>
            </a:pPr>
            <a:endParaRPr lang="es-CO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0" lvl="1" indent="-457200">
              <a:buFont typeface="Wingdings" pitchFamily="2" charset="2"/>
              <a:buChar char="ü"/>
            </a:pPr>
            <a:r>
              <a:rPr lang="es-C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Éste tipo de información es muy valiosa a la hora de diseñar, planificar o construir un programa de estudios (syllabus).</a:t>
            </a:r>
          </a:p>
          <a:p>
            <a:pPr marL="914400" lvl="1" indent="-457200">
              <a:buFont typeface="Wingdings" pitchFamily="2" charset="2"/>
              <a:buChar char="ü"/>
            </a:pPr>
            <a:endParaRPr lang="es-CO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C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Gran parte de los estudiantes tienen una actitud </a:t>
            </a:r>
            <a:r>
              <a:rPr lang="es-CO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altamente favorable </a:t>
            </a:r>
            <a:r>
              <a:rPr lang="es-CO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 respecto al uso de tecnología en clase.</a:t>
            </a:r>
          </a:p>
          <a:p>
            <a:pPr marL="285750" indent="-285750">
              <a:buFont typeface="Arial" pitchFamily="34" charset="0"/>
              <a:buChar char="•"/>
            </a:pPr>
            <a:endParaRPr lang="es-CO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77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403648" y="2420888"/>
            <a:ext cx="698477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96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203454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08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2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919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5 Conector recto"/>
          <p:cNvCxnSpPr/>
          <p:nvPr/>
        </p:nvCxnSpPr>
        <p:spPr>
          <a:xfrm>
            <a:off x="8311463" y="631776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6 Conector recto"/>
          <p:cNvCxnSpPr/>
          <p:nvPr/>
        </p:nvCxnSpPr>
        <p:spPr>
          <a:xfrm>
            <a:off x="8311463" y="980728"/>
            <a:ext cx="504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70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3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2 Conector recto"/>
          <p:cNvCxnSpPr/>
          <p:nvPr/>
        </p:nvCxnSpPr>
        <p:spPr>
          <a:xfrm flipH="1">
            <a:off x="1475656" y="476672"/>
            <a:ext cx="1224136" cy="0"/>
          </a:xfrm>
          <a:prstGeom prst="line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7 Elipse"/>
          <p:cNvSpPr/>
          <p:nvPr/>
        </p:nvSpPr>
        <p:spPr>
          <a:xfrm>
            <a:off x="1043608" y="4941168"/>
            <a:ext cx="1152128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477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-13254" y="3645024"/>
            <a:ext cx="9575904" cy="33547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CO" sz="36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Leonardo Rueda Martínez – Licenciado en Inglés. Universidad Industrial de Santander, </a:t>
            </a:r>
            <a:r>
              <a:rPr lang="es-CO" sz="3600" b="1" spc="50" dirty="0" smtClean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Bucaramanga, Colombia</a:t>
            </a:r>
            <a:r>
              <a:rPr lang="es-CO" sz="36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en-US" sz="36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Language Assistant Teacher - Brighton High School.</a:t>
            </a:r>
            <a:endParaRPr lang="es-CO" sz="3600" b="1" spc="50" dirty="0">
              <a:ln w="11430">
                <a:solidFill>
                  <a:srgbClr val="FFC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es-ES" sz="3200" b="1" spc="50" dirty="0">
              <a:ln w="11430">
                <a:solidFill>
                  <a:srgbClr val="FFC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3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data:image/jpeg;base64,/9j/4AAQSkZJRgABAQAAAQABAAD/2wCEAAkGBxQTEhUUExQVFhUXGBwaGRgYFx0cGRwgIR8cHyAdGxwiHCggIB4mHBwcIjEhJSorLy4uICAzODMtNyktLisBCgoKDg0OGxAQGzQkICQ0Ly8sLCwsLCw0LC8sLCwsLCwsNCwsLCwsLCwsLCwsLCwsLCwsLCwsLCwsLCwsLCwsLP/AABEIALcBFAMBEQACEQEDEQH/xAAcAAADAAMBAQEAAAAAAAAAAAAEBQYCAwcBAAj/xABEEAACAQIEBAMFBQYEBQQDAQABAhEDIQAEEjEFBkFREyJhMnGBkaEUI0KxwQdScrLR8BUzYuEkc5LC8RZTY4JDs8M0/8QAGwEAAgMBAQEAAAAAAAAAAAAAAwQBAgUABgf/xAA7EQABBAAEAwYFAwQBBAIDAAABAAIDEQQSITEFQVETImFxgZGhscHR8BQy4QYjQvGSFVJicqLSJCU1/9oADAMBAAIRAxEAPwDRwfztoKraihDRcz3PWMXtQic/kSzMqqSTQaABJ37Y5Qn+b4A9fLog30LaJvA36D4nHLkw4PkaiMBUEHRBup2KnofTFcp5q1jkm9QY5cFpeqBuYviFK10q5Ywot3P9MdShJ+VuLPmFcsIAQASZJ3uel4xy5C167vm6GtyRprHTPltUUDy7SBad8VVkRn7If+W/8yYlQiMuPuR/y6f8mIXLXmD9yx/+I/z45SvcwPum/h/78QCuKU8RyHjZfQPa8RNMkATpeNU/huZi+LBck2eytWjUqLoVANO0kW2eRIgxf4nE5QXZuey4u0rktmZFV6lU0FlKdMBmnUAp84IuJAkkdh8BgmYEKpBBRfA6rPCBtTM48QKB7MSzEMpUsZAjcwIxW9FbXmk2Xo1krsKJGsatJJEFQbkkjSIKkGdzgmfu5VTLRtG8KqkJrcnQU8Racf5h2ADNte0jubb4Ab3KYY2qa2iXD2/lNaj02KPTo2MuWdlJSVYEAzMCAQp2Jtij5mR0Hc/A/RLvOU0UgbIv4vi7oxBkSTB6+nXBiL0R4Hua62mjyvqj69dkVVnykSGgG3e4PuwN0LWkk6p0tHbOZm19r6oinmlkQYNtPQX6eUz9OmARw2SSdkV156J01vx08eaHfiLroOkGCQdgem56n0wSKJlFpHl90nxCNjnNkDgdbHh9lnXqhlJABv0Ce/pOBdi4Hn8U4ZmuytabJ2Hl1Sw5gnXsY+WCsjy0UGMMMji4WQPL6o/hmRpUygZ1KN2a2sXMmzKBuSLHaLYYbJl7yznMzbDRLuIqj1F8FWKsWBjUSfQTIEn+4xcut1uUdnTO6h6RbUF82kahsQJAusbWY9O+K3oq810PlLLZR8sPtBT/AEhniVgQdIbaZ+WIorrTynneHULoMusdQEn5747IuzLXmee8qgs2rtpk/kIxbJ4qMyWV/wBpdMewjH3iP1P5Y7KFFlK81+0ao0hFCn1k/lpxIDVGqXNzXm2JPiL/ANA/WT9cVMgC6gqDgPK3hFajkf5SoVbYEdd5PxjEAK5KY5vieWpECzvsAoHy7fOcWNDdVFnZBV+LZipZAKa+m+AunA/aEVsJO5SXlYt9sqNUcsQrKO8SP6Yo15cbKK5gazRVBeo0+XTdhPoCQD8sFQVsy+TG7XOOXImjTjpiVCif2ehhTfUQbWIm6yYn1jEKxW3bOUf+XW//AGrihUoriDeQn/Q38yYgG1xFInLn7kf8un/JiAdSpOyzy6WHXy//ANMW5KFqzKHwyIIJUWi/t4gLlr4shpim1Kn1UkNfdXErfsRPxxfZXhj7RxFgefgpvjdPXVZ6USW0lULFvX8RtOm3ujARMTKWZT1vT/asG0zNaV8Kqw1WoWdAUbzKQZtp0w1up+HvOLte3NlJ1TOLjDv7jBp19Bp7rz7eKVYPlldVYanNQqP4gAJWDEDruPXBxus87J41MPTo1iKmrzByqq7VVJJGoBQf7GLFtBVGpTVHp01aiwpssAKFklPnsYsCbz8ZEX5xXslMRj24R3d1cN/BeUeF5eD4bsjt+IgNfp5bCOsCN8IyFzngEX+b2kzxmOQlz219EZx/JulL7oanqMBq6KImSSbC0Y0mNc803dbWGlicBIdqtT+b4WlSBVzGhoiNMrPQzI+gG+H4cJPG007U/lIs04e4GNtAJfn1NFyjQL6SyAEkQuk3gFSCDPUYQDLOXak32rGRW0XfMjr9vpQTLiHC9WVR6dRnkgAGIkA7WB6G2KljQ7MBr1We9xce8gMvkguXp1Xd1eqNKxEC8TtsbHbvgg1HRWilfG62LdkuD0h5FZnVkDlgVFpIAF7McBN3oua8tHmtyEKTTuG1SDCw4BtJjVJM3P8A4IGHLaG5+qT1KRV1eAAdUARJ3HQAWYxMdsQ5SxwPkvatQWkkN4cgEzIuCfTbrvM4jcLnCiQj85T05VT/AKFj12/3xyoEkoukaSpJIG0dvfiQuK260UDyMR8/pqxKhY061NiIV56f3qxylMsty9mDBFJ2DX8qkx6HF3sLKvmqNcHE0mo5LzZuKB+LqPoWwur0U6anWq3qOY/dFh/fvnEOmcdkQRjmhqmRH2igAt1mT2kCx+An/wA4FeivzT9aIGBlECksgP8AinH+v/vBj9cXj3Uv/YryMMJVeKsY6lK2Ktu2JULn/JWcUKy3llgAAnYtvAsPU4oDSuC6QWeSLdD9qpNFglQE+pqgj8j8sQVwRlQAoCfX86eKt2UndEKJUgdVX+XE0otbMuhRlB83kny3DQ0wNr9PScWUIfiFYGmCdRsRMCbMLe10JI6Y4rglHE6S1aN38PS6aWboYbeOk/HEHVHgmdFmy/5CvekZwnI0tLrrT2QVKAyksLkF9RBIB807gzi4d2gzZdtLQntMfcJ8aStuDCiKtJ6ZqeIWCFQWOzfeAAWiNUbjb382JuYvdurmZ3Z9mNt0ozPLwGWptSV2rSpqksgCztKkyBeLx3MTe2cNfRQQzM01yTfh+hKdLVULOACPOV0zGpSAOlwDcj0weXDYmU5Y26da+SGyWJjbc7VJs1XqGszHzCTfckT89v192KNwGJYLcw6evyXnsS0SucRzKoOE5rXBFPyi8kwPmcZsmOZE6tz0CLh/6dxM4zP7jep6eX3WWc4ozU1iwvA6b77b/PG3wu3tcSK1WxwuJmHwxMmrgSB080qo5XXqZ50gxIEmYJ6+in6YexkoazLdX0TrJcpD6vwQWR4earOJYBVm4k2sB6WxinWySmhN2WUgePqrH7AaeUpAEm0gagD55DH4ByfhiC4AapGaQveXHmkvGyCguumi2lBEfuyWB6SNgOnwxW8wIChryGkDmhuGVhULhVSLQdJJa6iyrcwfTrisUZYylVp0APJUJpZPLQM43i12AlJkCYEWA8s9TA9OuCi6olS6nG2j3T6i2VrqVVVXT5JUezGwgyLY4Kl9VzWpqr1/DWdbHQFnyzMT/vA698RqiUCLG6tv/QVapSCValNbAWluvUW6euItVACK4f8As0y6GalR6hjYAKOnvPTvjgVJFpvluSskt/BDHu7FvpMfTEWupM6WVy9H2Uo0/cqrjqtdotVfmDLrvVQ/wkH8sSGlRaDpc3UGnTqIBg+Ui/xGJyqVJcc4q1NmpKqmVABm4kXt+RwuBaKTS+5fo1db1awMkQpO/TYdoAxzjyC4aalPFeTFyey3Px6D3nEiPqoz9EBm+FJTBqhYYHVAYkkk9SbdTYDFwGjwVS51FeZHidau5VGp04ubSY9J3+WFmcQjfJ2cYvxca9gN/dd2L8uZxoeAtNaVGstzXm//ALaD9Dho5j09AfqSqgV1/PRGbgknEqVzf9m9ZGWuFADLII6zLX73/wBsUe5rBbjQ8VZoOwVN9icuCFtJ6j95j37HCgxuHP8AmEQwvHJeNwqr4WnQZE/mh/IHBGTRHQOChwdzW/K0mDkDSW0KRM+Ui1x87YYpDQWYzwogOqAFUuoPUlRDG/cH3Y4lcBaX0c5UqpUao0mBAAgDzLsMQpWnNyaWhSwdqi6dIBuqu/m66YUggXO2LsaCoJXlbJ1NdTMCm6U23NJi5CgpINOLWWd7TfvidW6LiQ47oSvxKppdSgamVURq0KRU9ggAA7eI1uhvIwSKMyvDQNVEuWME3ovMnlglIJ0hZjYkbH53x6KDBxw6gWepWDiMe9/dGy8aj6YfDlnlxJWoUTi+YK4fSKzPB6yIXakdLKLwdJBg3I2kdemMTG4fDYzWNwEg2Pj08Vu4OaWAkPbbToR4JNwnP16xRdCBfNMAgqAesnoTEYQwk5Y7s68z5LQxAZlD9r2VrwrJDwQpuSwaJj0uOtpxXiGIb2mXmFLqoAI3K5LQpUovrG2wEX3iML3aFaVtrquRSpMziQFBIgeoNl2G8YzQ50klEaLRnw8QgBBs9b3PPRMMnyJWek6V3RdZJgeYjsdhcT3w4ND4JEZQ2uaFzPJNTKsmYplKnhC4VSPwkE6YO8ySDbtviSb2VhkLKO/XwQ3E8guYzAVaLayo1NTJAWZk1Gb8MC3XcDFtGirQhoLRvFOIihTZtRYghdekST7IJAiQMLQSmaSwe6EEOzHRaOALTo1adSsKTEGRV80jym4E3EkiO94w0TpSY3OmioeJc12iiYkEhmWJ22B/rPpgT3NYLK5oLjopR+bKhfS1epvDaZUA/E+8EYvtyVyxuUEO1PLp9ENxvNVGp1XV8wSCFIbURcgT5SRtJN8EtgbXNAs2tAqxSBax6zuD7t5jFNFeiDstOS4gGdlVSwVZLMI0k7Svx798WBAUUSn3C8jVKSRckkxQJE+hDrNoExuDilqxq9E+p5dDU16dVS3SSOnWy+/Ag081cu6Iw5QkeY6R2U3+Lf0+eLXQ0UVe6yNRUAVAACTtboTP0xw1XbKOr512zVVWYlUqIFHQDSpsPeTiW7Kp3TDmTh5pVFzFMQCYeOh/e+P5+/GbxDAMmGYDX8+KJFM6M6JpkeIeLTs0sBaevv8A64Tw+Nkw1Rz6t5O+/X5o7mMl70eh5heZWvUUM1YaZiF+F/8Az+WNGXiGHjZnLh5Dmhx4aSR2UBJuD8PSn7A3NzFz6nvjw+OxkmJdmefIdFviNkLMrR/KpMoO+GsCzONUhM8BMqNQdxj0UMDEg5xQXF6J0lhBt17eh3+WM7Ex4vCSdtC+29OX58UxB2chyPCiKuRC06hBYiBZmlh5069Rbf598avD+IsxWh0d0+yjF4R0Oo1HVa8sYR7fhH86Y1KSO6ZLwl3oF1gOCGpgmASJHm/0kEj192LgHcKQLQ3DFZMk2vXqDFdfiDRDN5jPRdMgkiY2O2KkuO266mg+CWcU4sKr6FRNIY3WIGmFUCABGkz6C2Nbg5Lpe9uB9kjxDSI5drWeTMzjek0XnSEQwwILgEx4NkNdRSwlQRY9f9sLYmfKwgbrc4dwl0g7aUU3l4/x810WjVGxInt/tjzjhzWmQpXjnB1p1PFpIgRg2sAQQYMR6ExI7gd7Dc1xcCN7ForhniLefL3QeXyRIQyZ0SZ9CAALW6nE4mMPkLgbJ1XSs7FxZ0TLwugk+8kn63wVoAFBKlOOH5dKQOhbkyx6k+v6DFQwBWMhdvyRgzIx2RRmXoqzbHUptT2cylDJUHFJCDUckKLsWY2A9BYAe7C2I1GUblCmOmUblc7qZ1alRIeKkg6SpJHQqhHtA2sbG872YhjbCAGi0RrQGZUZlMoAzaKVRzIANOG/egtEqLdAeo+Ni2ir5+aNyvA84Y00JAuPEAAB7wxv6DHWOaG/NXd3RLcjZqrVWrUq0wYGqfMT7wAFI2jEZvBRHGW7uJ81TcO5VSkukVHknUxEAk2m94BjpihaCbI16ohAJtbTynkw2s0FZpnzEkT30kxPwxKm0Xl1y9P2KaJ/CgB+gxNKLWVTjVBTDVUU9mYA/ImcTlUWFF1edqC1VoUfvXYxK2RbE+1126fPAbRyFRySJOLIdoTMHzJ/F/2tiyhR2ZEZ2sJF3Q26eVRB9bTiFyvsxTDIVYSCIOLKKXOs8amWdonym8du4+F4xkYpjYzkkFsdt4FM4SLt3ZQaeNj180zyHEGrLJM9Ov8ATGNiuEadpCb8DunYsU6GQxyjUaLYc84MU9FujCTPbew9frjMjYItXts+PJasQikaXOJ9NP8Aa9PGy20yI1IWgqffBkHoY9MFe2nZ2k0eiL+iYND6Grv4jXqt1HjhJhbn90wHHwmGHqvyGCunma2mHTrX5SWfw9m5NeO4+48itWe4lViGJpqdwT5j6AfrgLXSkHM4n5JiDCQg20Zj8AsVkpr/ABfhETPoR1BHTA8OZGSgxbg8lZ7WEmN37ea08KrGlNRQQG0ouoj2iVbT1JOkMRIuI2nHusLP2jA4ij5LzuJwTopSwHTkfD7pl/izKmmoilCIGkQV7R392H4R3hS6CMZ9Cp7NcarBQnieGQR5tOpSLzrA6x0iDhqTBB7szPZHxmBcO/Hsvq9eiaUKacgeU+LABmSQumAWvOHMNF2DgQvPYhsr+5kPt/KXU84F/EnuDavoL40Xy5hv8/4SjOFTSOoMPwCYZeuxEt5R3i/wEnC+clegwnAIID2k+tcuX8p9ksrXqJFKaY61CQDHYTcH1wrI+Jh7+vgtKfGwDR2yA4pylUoxWpa1qLfxFcsT/EZv8cVGJjk7pTOHxOHnGW/fZUvCuP8Aj5YtUHnUQ46dj8Dv8cJvgyvobFLTYF0MwDdjsseDZ5XdlAIBUWi0jt9BjCxQOHxTSdjp9lj46N0WKLXc0zyoDGR0n+n9+7GpRG6HJE9lZghOIzqIkgC49D3GHYgKtZMznB5C11uIuBqRdYHtrH6i47g7Yr2YJo6IolcBe62cL45rOlaTq3UubD5frGKSQECyVdk4OgCZ8SpCsujWAWUqCIJBMeYe7fCLqBTw5Fce4xwitl2CFQ41FRpAM6dzAuJBt8cOMeOyogWhvZ3tCuocsZ6ll8tTptUBe7MNS2LEtEyBaYt2wq7U2rjQUEVU5mpidrW9qfha3TvjqXWlma5yVRMwLRC7zHc9iDtjtLpSQQtee49VuQNCASzvMDYxCkEmD6e/EnQ0paA7mkmb5iVQWFYki5CoZgb3KzMXA1dRvipJU5ADRQlDifiUnbysCPKWrSzTN432mATi2q4spocpvNcSpajNYoTfTBO/aJEdPhihu9lZobW6E5Zpn7VSkRc/ynAm7q7tl2iq0AYIhIKo0lJ/e/7WxKgqOzJ/4+t/HT/lXEErgFeqSTiy5IeaaKFQy3ZTBPSD09b9ffhbFxtfA4OGg19tT8FaMlsjXN3291MDNCmSUm9ioW1uhj88LySwlwqRuQ8hpX29UyzC4xzf7kZzc3E766efhSxTj9GStwYkHUDPpsMKzcJa9ujj60fpa3IcFJQc2jf+NEV47lZ1aqVoYEo8QCL/AANoI9D/AL4x8RDJhn5S3T5+Om3on4oJoSWnvN+XiEuzFcg6SEf3Ej6ENiGMB1Fj4/ZaLIie9deY+1IvIZfVE6KaneDJ+cAD5YDLJl2slUleW9SfKkbxlzpCJ5goJbtA7nthjg0ZkxFG9dNOV80thwLL3aHki8vUY06RqMrMrwS0CNQICqOhACmN98e2khELaYNPnS8xjRG6WmnW9fa0PT5oBYqaB8CdPin5TvMT8MWHaxd8eyQfFiIx2g2HLnS+zWXTxIUAlhKxbXG6noDF5AvjWgnZPGHj/S1MNiXBudhsJFUpUpLqNQBh6bCHU+sW+It+hLcDlK1I+zlaXAa8wvqmeQGETQvVovH6YmjzKkFrbcQveD8U8auiKNFMkyfxFVEsZ6E7frgWInEMRf0WTjJnGMynYXXoqfN8epomurqANkRLEgduwjr6jGZBFJiDpusLBYFs0ZxeLOh/aDtXXx/LXvLnNNCrV0UmqUn60qplWHpc39Ri82Ckh1KaZh4DbodK6afDZNM+i0qlQpAWogJHrMHF4nFwF8lvYSR08Tc27TXwtB8BrgVVXqAZ9xNvyOMT+oMgyEHva/SljcdJGKafBIM1zo2TzWgBjTAGvTAYEkm3Q2i2NpkfbRhyDxPEl04roPurGrxylXoF1YzpJF5MD5Gd5WJEbYiIGOYRv0tITxiWEyRm63/Pqp/h3HkaqqFt40sN79Ae+NeTC921hNncDSc087SqHUTU8Pddb61YD8WkExtsRO2M5zS1u2vgFpsGdwF1fVA8P5iWvWZKNUhphjt5RdoPeB9N4xkOhc2YOcdTe2w/laDsVmeImCgNSTufsPBSvFeaX1A02ZDBVtoM72uT/vjTw2HEllxVJXbBFZauTUpATsjQCSI8IkQO829/wwrIzI8gePwRgbFrdkeIU2NStpXWXRYdCEVVBJaJJ1XHcWt6UL71V8pGhTDM8Uyi1jVgQmxZjoOr00HSRBAnp7sR4riDQWjKcVXNT4VOadO1RmIVVDWLkAgusTsQRJ3nFHGhorNbe6E4XnquW10avgspM+IDqDggBQo3IgdQOu/Xs1iwpa0bFSY4f4dVwSDSUhwutQ0G/lBMkD3X+OLB4UFjhY6JfNRiSqTePIpK/CAY93TBmkVqhO30VTy5R/4imbWP6H1wmAmCV1TMN5VOLcgq8yhY9g/6v+1sEQyl9fgaCs1Y1CC5B0gA+yABHXpiKXJoqVHkMdKybDcjpOOtct9fJK9NqcWYR8eh+BjHea4i1yfO1KgqOiNptf0j+zjzAgjaakF0aXvMO0TYZjj0WlMq/hGpVq+ULqMopP5bnHppOE4Zkeaq8ifuvHu43iI3aO+SV08/UpjxdDCgx0kjp18y9LHcG04AcNceV5zN8dSPELRwf9QtlIbMB5o+lmmmFqBCZOomJESLj+5wnhYI4ZD2np0/CvWykPaKF9EdS4w7aCdJqAwSQPOBpNx+9pJBj1w5Ph8PLEXtAzEaJeOCmlpOnyQXGeLPTqaBILjUYnQotfRuxE2U7WtOBYKBuGNA66WfPkFk8VxwwzGhotxur5crPX00TPlTMvWpMzfe01qA039hiVJBaL6oBmD3vfGg7ENJ7InXcD7LycQlc8vI0HPz2+ynON5iM7VLMQE8qx69APXG5hYGviBItGx+LkjezIdgE54XxY1KJufEy5DrMgkDpf5fHGZ2BwmK7P8Awk28HBX4TiWmRzSKB1rx5j1GyN5mycBc3QGpHUa1Hbf5g4fa8kUeS3I5HRd6ttD4jqpyp96wVG1loFpsO1+uD5hVqzn9roDuntDh3hZlEH4KDmfeBP54yeJOuAnxHzSXGGhuF06H5hB16FTMZhkpMpKDSF3Ijve15+mH8JjcJhImiR2p6C1kcQwmIkDI4x3WNaN65apVx7g2Zy7B2BDL5gYINu3fGq3EYfFMphvw2WbhhNh5BY+NromQFTO0qNZCPD0DxDOxUyRGMJwETi0r2eBxEMERB3cbb6j6LdwhIctcCbSOgnbvvvjzP9QvBmEYGta+N19li/1Bl/UMretVK5pMv/iFd6ksqCQp76QQPXbrj0MDizD5h0CzZ258SGHwHwGiTcT4hVytSq9NmDEgMGUeG4ImyjaNhefmMLwYt8xsnMDyPL7JzE4JsIpoLSOY5+HivchxtEFJ/B0kmQStlYC5V5mD+6cbs73CAECifqvNSRutwBuky4ZxgU6AZ9QRTTDFfKxFxqAJM2WABuZtc4y8ZOA4RNdqdfQLZwMJIM726DQC9yef5zVlleEsH8WjTDiq6+IBA0ypV22sDc+k4R7Uua13VGbHG3GSiS6oVVbi90o515bNNDV0AffBV0kkaGmJG+rUReMHjnewU0qCwEoL7ONOywtJfM/lB9mADMWG87T78BzWbKmVj8hazdbchRIARbIwaagdCwbpF5i3UQbYkhrTl5pSIYtzw9+o2KD4260mBrIwRSPPpIc2kRK6ClxsZlum+KhwuloZCW5hsm/COLaNTHyLqKhPY8oJ2kTGmD8IwCd7rysajwRNcMziseL8CPExTr5cNrUALUqErTKg2BETAvsD09+B4X9QHESjTw+SrN2OW2HVU3BOTVpBTXqGqwOqBKUw3dRJc79Wg9saBDbtopKl7joSqmhR0gKkKo2VQAB8AMcoXE+WMwDmaQjrv8DhXLSYzLrNUSi/DFgNNVUlC01kU/42/JsWCoVtpZFVZj1Zp+gH6Y5cjNhjlyiOa+dCKDnJMGPirSNSJEsGP3fQm0TcXtOIJoaq7WlxoJEtAqp1Xd7sffMD5/XHlpsQJJczdtV73DsyRtZyAr2paatdHptSeQ8AaSdIOmCCDGxgT2x66PEtxUAyleC4hw50MjmO9D1CRHhYNbUQw1SNH4ZIILFtRkR0AxnTyyQwnMKrn9vEpbCYSeciBo9fAc0acoMsgUlmAAiUEkCLQSeoGMxuJOIOoFeZ09V9EwsAhhDS7Nl9V5wyktZw1SdN4v5pO7EjY47HYlzW5YxVJofsD2jy+/mi+IcLFNg0kUzdW06ptDKSbCd74DBiJHs2s8+XkfTwWbisGzHV2h7wP56FO+XkkR7Kj2V2H9/7+mFJZzFM1w1N/nuiYiOOGPK0ClHcWWM9WtDEgKbeWYlp2EDr0x78Y/NhG9id15OfDN7bNLqAB66JzwSgWps7AkoYDzOpdiCeuxHyOMOSaVp7xJF9diNiE1iIoiAYtKAcNKNdDXNF5PNrl6XhVHBGpoAMjTB/qox6LC4hk2Zzdhz8f4TuFmExyt2HPr/oJZwpjSq0mqJoWqDpJ7b299h8cExEnZsLm61yQxIWNzEbDQfnNWOXywDvXquh+70KAZtYlja1h9cZWMxsM7BFFqSbOmyzOIYtmJaIYdSdK9Vzrl7if3t2ZXNQvr0yqyQViBqkkkHvhV8LLDh6+IRWcReGOjfqOXgeS6pzQUqZJ1qRII0Ebg2iPr8JxbhnaNdQOx0I6IMzf7jSBqdwpjlHgVQytOpUWkxkqPZPuB2ntj0M79Q51Lej/T4VmYC+l8vJU3FOFvlMqzHVUVQdRAkwSSbdO07Dc481jcI/F45shIyaCvL7leVxxL8QZ9+deSk87kfDpS6jVU82oDr2P8PQ9sehgkaJOzAsDQryk+Je+TtL1v8AK+yTcN4PWznkCSgP+ZJvHQT09BbDTMPhYbIFWn5uIYh4Ac4uPQ8k15r4CworTUAKl/iMXMokvN7rKhxBjl73ql/DEYNoqK6wB7AtYzGxgX1CIi8ROMzEwxYummiW3rfwK2eHcRdhSS1xp357rovKFYGpOuzCIE6QAAqqD1PSBfricREI4MtbbKzcT2uJzD4rLmCi2k0XY1FJBBaNQi42ieh7774z8pWqxwcbSBcpqqlmlpUEwCFmDAHy264E8OcaaL+nijR6aoPmTMjL1k8OlBqBQASWkktf6Cw7Y4R1sp7Yn92qquH8MzNQIXCpp/8AcEz20qfNHvjFhmJGiFLpo0ptl+XKAbUUDkEldQBVZM+Vdt+8nF+zF2VXtHAUNk0akOpJ9AcEQ1jqC7KB6/7746lFrE1z2H9/HE0pXJeXqCrWpkRv7+hwlZJTVCl1HMGwwRDQuW/B/EY+TYlVK3Z3OJSXVUYKswCTuTsB3J7DHLlyDnzm+tmKtTLJ93QRijAHzVINyx/d/wBI+M9ItWAWfK+VDUlU7DMKflTcj8sI8SkMeGeQncBQnaTys/BUvFshrhkIDARB2I7HHjsPiMttdt8l6jCYjQhyn+I+IRpZQx6A6WPwMT88auHcxpzNNe4WgI2OGwI8dvihH8TLrq8qMbKAJb0HYGfffvAwfMzEvy2SB12QskbYzTQB0Hy9VknK1esheoYm/c/Em5xB4nh43ZGhKPa09176PQAGvU7+lLVwnLtTPhHcHcdR3xbGZXDtORT+FOSIsd/j8Vf8MAVCrAMD+H+k9ceeL3mQZSsjFvGbMOSleF52lUzcUC6UyCWR1iCIEKJMXNx0jHvn/wBNyR4ds2Jc12o/beoPXQJPD8Y/Vu7DKSaJ18K+6L5n5aLfe0lkxcAwT8caMQjczIdOiVxc5c4tcPD0SLg2Y+yqyMKg1ADRoaABPvkmdwe2EJcLKX92q5+KDh2hrTdk8vBYcL4YMzmiL6F0l0b2iJ9kXED0w/E0tGUaJzC2226ADw/K8VY878PWsilitNUHl82p/cFBj6YcawOFXqm8Plylrjet3W3upLh9Qh1p1ajeG1hM/wBSPlgQgDO9zTbS1slNa3vcwKJ8yqahyVVVhUo+E/UEjb1gWn1GFJMPA/mR4BYcvZtkutfEJ1leWXaDmaggfhFhgsAhwzaiHqq9oS69yis7zRlcmVpCC3oRiTnk1cmG4R82sjg29geaoshxlKqAiCGG2+AujIKzcTg5InEEbLk/P/E2BNBJANUqpE7auh92M/BvyzSOJtebnwT4Zg5zSALI+ivuW9NKgiqBZRjPn4nJmJCjDRgNzHUndaOPBXEd7fPGhDxQlnfWVjo8sgc1Fjh9JQppoqxuRb191zjFxmJhmYXusOBsEfG/RbmBYWuaALB38PEL4OEaVC6j1AAb54f4ZxLCmmvOviVOIgns5dkr564sKWWAk+M0adJAIMnzTG3TGz2jXPOU7IuHa4RgOU/l6aZqmRXaKgIcBG0yWVT1BtJIwJ0jgSQaWlE0Vr8k6y3HWR18opwQrM9Ms5AsYsp06rAgx1EziS8IGUqzNYE2BPX/AMYKhrVmaVU9VUeon59MTa5CJm6SeVqwnsNp9ImPdOILl1JPS/aDli5RRUYgwZULB6i5kx7vjiavZRst2b5oOo+HRVl76z9fLb64g6KwAI3XPeXwBmKZUde47HCuVHsrq2Y2Hu/TF1VJuO8YGUy4rFS0Ewu0nS5AJgwLbxjgqlcpbjNbOZlKtdph10oPYQSLKP13OOVgEJnxOazBH/vP/MccpCecPzfg0A8wBmKc+4q4P0JwrjIe2gczqP8ASNE7I8FW6vbHgCNVsx5gdEt4hmUSSAJ74ZhY9+628PHI/wDcVKZzMawlZvYWoJ920/DfG1EzJmiG5Hx6JqYtaxpZy1+Y+G6quI8cWll9V2Ww8ok36+7GTFhnSyZNj4rz8RqYvdrSj+H8QVq4dTIYY254XCDIeS3o54pbMZsEfJVr5xgLXxiMYM1leZxZkBICmKGQqCrVrU4BhiV6nqdPraYx7vh/E5JcL+nkFgEUenh5JHB1hsS2V2lggj88U65D5zBFSlXYalMoT1U/qD+YwWQFru6nRWMeW6Aj0sIzi/NuXWoqjSST2mPf8cWyuqymmwwQODHuolYZTKfa80rUo0xcxbDr3Ma1pVhJ2Ti+9KTHjPChl2DOPKCJ7YZikDxouZKcTVbIzjWaylfLmgdBfw9a3GtY2YdRe2FCHh18kFkEhm1Pp4df5U/lM3nskoAmrTi3RvrY/PFXAHcJ18TJP3DN4jQ+vIoPinO2ZddIpMCbX2k/G+Oa0XohuayAWyJ18roBc4zpeqzVCSzajf3TEfI4AXZqPP8AKXncQ+WWV0jutfnRW/I3F6raaakki/uAuT+mGZJMsDpALIGy2cLxCJ0TWTfuugqDiWYABLldr6o+smceBhbKXki750tYshLKlrL41X2WGR5mCwsgr1I6f1+mGnYMkWV5DisXCYmkwSU7k1veB+g9/RE5njkjUASTYAAkz8AbDv0wu4P/AGE0Fg4PAuxj9B6orLcRqr4fiiFcwCoIUHoDN73ue2Epyx7HMjO2vp8l6rDcLawEg6gLfxnii0XGoxKlp9Fifzwph8PJKLZ4D3RcLCx0Ti/khk5syuYy1Q6zqRfZaAzTYFPNcT6g2vGPfYSAwwhrzZ5lYhPftmin6HEyKRekXLIELwntSFCy0iwILWJF5m15ewF1I/alzcx/LVNkePspRXp0YCj72qTJM3CjSbiJsIJA2mcFi7+oCXk/t6OPsvOK8+JEK2lRF1BJid5AiPTBQW0qUVIZ7m4V61IDxSSRpbV5gbiYhgQBcjEPdeikCk6y1WqlQ1vCp1HKoCwpUy9ydRUxvtM2IPyGLVwAUo5rREzg8GBUq09T6ENm82ynawBMCZ9+Cs0Q3aoGhxKvRlAQ15kt3/L3YIB1VbTfg9DTVp3Jg9/TCQOqaI0XTGaw9w/LF1RTnPQ/4CoOkf1xygbrl3Bl+8T+JfzGIVl9nmAzOY6AVXJn33+s4lSE7yfEhQoGojKxNRQmlFcFyDYhh5TB3iRI7ziqICNLFhbeF81qyL4p0VGLAagFBIMGOgiQDYXmBjzeN4S/tS6IWDr5LWwGJjJAkOXz5rVxc1HDKBG4J/p3xSCNsTxn9l6sZXx/23bjdFZGmoySk7BL4DK5xxZA6pOMnO1p6D5IXl/gQZNTu2lr+HqOkA9NMxg2Lxha/K0CxzrVD7NkPeDbLvYXyA2SzMcJOp6tE6QpsOhjr8f6Yabim5WxSak7+qJJhzE/tGmnHly/Ct2X4vXamYprIG5J/KP1wN+Dha/9yTdC6cF2Wj5qlyA8VKE6JNWlpVT5iPGVxIuSdJkkWAj3Y9FEyNjckewXlZ2SinyD923poozmblzwc9UpmFkyFGykqW0j0mwG4BAMkTg8gc2LtTsiYFjcRP2QOtH3on7Ijg2SobsIfe9wfccWbThbVvYGGFmrm97x19l0j9nGmmnSdRH1/pgepNHkk+LPyBsbfP4or9pVbXQ8OnHiVCAJ6Dcn+++GYL1AUYNsjWnL0+ajOAcAFAmpXdZPzPv6nDLWOJWlhmOjB1tx5/yqLO8a1rCJA2lv0G5wKWSKH97teiLDhcpzOKluL0DTRqzA6gdKzuWPRV2G/wD4wFz3vFnuj4n7IGM4ph4R3e+7Wug5flJFw/hmqvSoWB9qpGwtt8B+uBYZ3azF/IbeQSX6XsxHh+f73/QKhyKrw+po0ApU85ZtO1/ZtJABErPXbrjTja0u7Kj39PDVeT4rKGzkMOjToR1CCzcfZ6sqwKI0hutjB+OFmtDGltbaeySjxUs7wJDZvez18Ui4dkqyqSG2TVBAO0f1xizGMkA8zSM6aN7yKXS+T8rGXSo93YSSfeduw9MeQ4tORO6JmwWrg252gsQ3N/H6dNfDYmbGFTURBBDMSwA6GBJ92HOFcI7QCWR1Xt48vZekhqAZqJ6n83Q3EKX21npqwB8OFv1ldx6yRh/hWGdC6nDqqYgMjwWhFuN+NHl8ApIcuvRqVlraF8KRpPmJMHTotcExedjj0Yba86DzVLwhKdSkAhqhiyusR4bAFRoPodhJkkHoMJyPFkc9h6ppjNidt/ZLOPcGzGUcPmSkPU8q65uVkFbARNiJk6PTD+GOUgLPxNvaTzSjM0GzM0aIDVlIlIuUtDTtAkEz39MdMMry1TBRiDrT3g/BczlDo8Km2aY+Qkg09PtEU9QA1wDIMWX3Tl4jDulma1xOQa0LFnxKkgveANlacJpnLQKgCu7H7tAW0wASoAnY6jI6RjWwkdM7x18T0Q3vcwXRPklX7S+Fml4eYWoIY+GaZI1ExY2AlRGx2n1wFps6IzgpPL8U8JFC1WUkamGkRq2tIPQDa2+KvaSdCiRlgb3gnfA8wrV6QvdhYiO5wHyV7XSqnsj0GLjZUdup7nkf8BU/hB+uJUBcr4W41p/EPzxCslfNOZP2qsquGBZphYufw+pBkT6T1xzASNQuedd0Rw6vUZESgCRSdWcabOdiepBAMEWERbvDgNiix3Yy7BPuNURmMytbJURRzQ/zKTrHiFhoDUl/yyJDz7N5J2tVwohpvWtR1GqmjqRyvfp/CZ5h633dKsClQU2GgrBYoyxHUky19j+aeKwbHMzgUR+V9loYDGGPEAXYO/h4/dY5FFqU0ot7BYz0lbtHxFsYUgdHKZBvXx2XocRKIoZJfD+EVVoZaohWjNJxIRwhVSR2OzD0O42wz2OLjAfM0EcxuR9l5qHjOIa4Z3d1Y8MGugwIhgCCOxG4wjOCyYEeYXp55s+R/WkNwqgIjuo+YkH8sHxDyT+c9VOIJa3TkU+5GoItOrVdmUISpiAIQah5onYCQCAbb49Lgv7rW1ua0+C8vxeTK7s+TbP/ACOavYhQ2dqtXetWM6tSlWM9dbAz2+7Ixt41ocBA3YDX2WLgJXQv7bnenhra05GuBVp7eDXMEH8Dnt2loB+eMBmey0GnD4+a9jPiBBlnYLjk1ro7nXT7qt4Z4uWcaLB7wwJWfeNjjnYmSM/3m6DcjVc5mDxrczXajkdCt7Cu71KuYK7AIoJgATMD1t62wccWw8I/s2+/BdDAC6joPNfUstUqBToIBYCSO/WN/nipxOPxRoHI3w3/AD2R5MZhMNbWuzEAnTXXpeyetwqnQKVHPs6iST6WtthnC4SNgLhq7qd153E8Xnla5rjTTyUTxHjr1ahLp4aUgW0sASSbggxG/YzY98Vxs+mVnPRC4NDHip+1cbZH3jrpfL23WXAqfhUXrsJq1bDvcxA+mH8JDkaGr0Gbs4n4uTc270/xCps1Tp1coWUBwpsG3XowkX2M/DDOJtgzAajUei+aSuzGyd+f3UfWAXLVlBkOqwfXUEb4Tce/HYwhzXPA319xajDO7/knuX4fCNb/APGF+Zn8hjwL8TmkA/8AL5BXbGQHHw+ZVLkdNOgobZRt1PWB6nGHLE/E43K3mV6PhZyxNA3UfzbwdTRy9Uiater5j1hgTHuUD6Y+gMhEbAwcq+C03YoEvA2a2h9/U6qn5M4LSWuGAB+4V9zuzKR16AC2DlYQ6oLnpfDruzQXqyaAiQxVFWCenS5/3wJ91SYjaHUG6k8lMZbj1fLpULkyqouhm2qMGckMu2lWSIMezhV8LHub4bH2H0TccT2h96ZRrfW9kybl+rncslRqlX7RTDRSrBgSTBJDN7QgQDPXYThuB2U6pfFRg9B5fwkvBOXKj1qtfxVp+RgEDslQGwhhpBAA81t/Li00ry7Mzcn4c0tDG1gDX7D5pxVq1NNCqnmCgNUbVoqBgwgtrJljPUGQCDsMUPiUTNrYC18uUK1F66msPOA66Sfamb99toPS5iMVNkUosZrTzivEqtXLZihU8JjTpBqbCDUPssDDWABvOo7DY4II3NYJCNNr8fFXEbnuDGiydQOutaddVzHVm2AKI5XuJM3M3nviwBcL+oVJInRuyHUjpr8Rp7Ks5eBGYpXJ8/X3HC1BXsrqTP5Biw2VTup/n+sqZCsWMDSFHvJAGLUoC5TwtPvEBZVJhhqO43t78RltWuit9TwMyvhsdFc1jMoLydlinMFokliSSemLSENAABJVmkyHvEActE74Lx9XpVKPgKBSC+xTBfy3YKREBiFgdwT1gdl/tk7lSJAJBWgCH5c4o4NfMZumfLTApUQh1M86XKoSGD2gsIiW6zixAcSXKhkdyQvF+IZjMNls1VV6eUCQmhg9TR4kAuYj21WZvA9RgZb3aKlr+/aPakabjS2tT5kaIkOGERJuCbibSMZRYBM0kaH6EL0cs4mwcjByHW/zZUvBMoKnDqa7zTEHqD3B6Ebg41Yxq4O6leacNAtCcPbL1IcyjmFbbVbZuzR8DHQ74XFcFlHaxjQbjp/HyWxg8eOy7CQ7ftP0P3QdamaVRkPU6lP5j9fnjMILmXzGh+i9E54liDxsRqieBs1VauQWQKtVaj1BstKBrAPclFAH+r349XwN4bEZTu3QeZ+268nxwZ3sA5jX0/AFlzVkPDrPogZd3RAoEaSlGFX3BS//AFY18K+5AHblYeI0booOrlTqq0T1+8T39f64zOIxdhMHjZep4LIMVhn4V3/s3zG/0+KouG86UTTppmAwdCAzxIPTVa4PUiMEa8UbWU+Ig6J//i+VlCKikBpsDtBHb1GJjdG27IRRg8U7Zh1Rh5poMCtHUzKR+EgWIO5HbtjjiIo+do0PB8RIe/3QPX4KV564tmKqhiQiIZCr+ZJv+WAfqS85RoE7iuCRR4VzrzHnyU9labGnSQ+1UbUe5G9+59TikLe1xHgNEzhsK2DCRwtFGQ2fIfxSs6TAZimseWgupo7mQLfEn4Y9FGy9Ak/6jxQjgbGP8jfoNk2yGYplWaiVZHMEruCZs3YybT3wV0QNt+C8LIO4WkKKr+ZyoF2dF0xA3DGB8viDjDkxThE8OGgH1P0RYYgIGyXrqPT/AGrQZlQjzEAxPu3+sjHjGQPfI2vy1cvDYySiuUqTZio1V/8ALH+WP3otPut9cekwmAZB367xWrhGPijzu5jTw6n1RPEcuDWyKkSFqVrd9NNwMabtyUcA5Xny+ah89n85la/3OoJ5FV2XUpAIBJ0t7An5bYA55zBqE1ndLldcy8GTNVELi6IwRpO7RMAMLjSDPrG04sRZoqIn5O8N1Gcy8O+z18m1FRWRXYCmQCxcLqDEdgFaDsPDnAC0U6tK0TMk75P3f5ale8V5ozeYqUaNMVPGViHCuxjYEQp8ygSTIMxggbmYHAoIkDXGwtT5Tw9YonUjMVqrWs1M6T5lKgXFhpO8L1vjpKYUfDwfqGnL+4b9CP4+SFbh70qVKo7SlU6Stz5SJBPzJj0xUElAlYGOoLPlFTWrqKYJILBOnlXzz78XaQChc1c5zhWWzC1K1JneqA9NtMFfKIKuvWwBDdQFi1sDxGIf2Lo28yD6gj7V5JyFxEkZf/jdX0dy8lODlkVWqPWDsxcwHp1JQCBonWAQDMH1xUOYwU7Q+K6SRwcaNhBcFUfaKdr6t/niQb0QSNLXQs7mdKiO/wCpxcIZXLOe+JVq9YZVWHhiWqKxGgXkFz6D6kWk469LK6kPkTlKblK5evUFM6GQlUFiSoI8xvJk2tiBVaIxc5zhen2RHKfBEqqjVmFXw6nikBilRlAMkHUGtBYgfu9cMmGhn3GxobJdsgJybHcarL7LVXN1lyLGmmoOfEqEu6lVYC4k6SSOp95wubdqilga4tPJU9DlSlnnGZzFX75qIXwMuFhAARJ1CGhSJawn4Y41soaTvV+aRHMLTopl6E+HT1ANUhjpLT/DLNLARa3YwPtDVnZNiAAAc96+GqxzdVn0VzTWmo8MCD7ZVpJCgBQIH5dyALFW+IHp9RX2RMIQx8kdfuB+Go+vuqzlmqEyhBsKfiLf/SWH5DDcbcz666++qzQbATDPOrqoKMylhNrXBHWOsYIGWCCoKR8V4XUMJodx+Bxp1p21Xgj137g74yZ8BCw9o1wHUdR+fnJO4HiT8NbHC2H80WHB+HZmhVGZgK41KyMywymO2qNgw3g+mBwziF2RmrB4a2dz+cq5q02KglYS79x9arl+c0x5r4ulREpUE1GZlpCIb+Y/vNJ/P1ON/h72yvJB2WPOe4DWh0UBxcAVqVUbatJI+XyP6DHcRLcThu0jNjUeoWpwZzsNi2xv0Nj2On1SHmHIeFVcdJkYy8PJnYFq8ThDJy4bHX7/ABVRwDLKyCe2Fzut/ZraVDyrkkBcmPa/pi7Brqq45zgABz1SznQeI60l/EQMc54ZbuiqIy7Clp/yNenP4ILKoPthj2aSH6W/TDnCGktzFVf3sUB0b8z9kx5ZmotWqd3qR8ALfmcbuFkt7gOS8T/UDjLMHnY7eQNfRbaHCaNGnVKFg7m/bexHqrkH3YZZNUwBr8/hYb3hza5rRWJNQsunWPMouBLARq6SPQY83xOi90Hjr5akfMLY4b/T+JxELZxQadtfE/VGf4JUqinTDLoHtXILd5MWwCGINcXAbrQZwTs3Z5iDl2AtXuQyBGkJV0BEIhFFvZ/emRbe2HwWhuynEZt3BRXPefq5dabMyFkLOjQROpuovBsbzBHyxSaiDXgiRCoHu6kBKeF1KzuxqKykghgxtfsCfLEbD1xSEV4+KQmdZ6eFKuyucL06DCCtNvMdRnUsiBaNNup2+trQxQNH8tIs1xf7Fpq0BTqPVPmpkNrUCDIYAgKSTNu3fC7by2mXtBdlWHLGdXK1cxWrU/DZyziuhDGkIUtQqIxWRdWBS5ke7BdaCA4d7VFcb4llHBzlKqya1HjOUjWwJCnwDLaoXcwIG84nIbBUse0A37fnJTef474lAghtJEqxUgTETqtK6Wm1xHXo7ig1zGvb8qPryScDMhcPhd+1oDgvjrp8O51i62KRpL+awBKny9SYjCWU7plmrlYf+tai6vEJZdWhVpjUzGdPlUG97/8AV6YsCuIo6Kl4XzClen4mVcGmbEVEqB1YRIOmmy9jY9fiRyjO6yFI0CjOF0VFVGVYIPr2O04C1xJRi0AJ5xfiOlWJF4JA/XBCaVMuq5ny/mPEzqhb1WVvaMITpLNLQYm4mCJI9TjmNMjQCd0aR7YZCWjYapnzbwz7LTy+YpgmjWRNOqGKmNRpudifaIMXv2uXsgEIzuJWfLnL+ZeM5k6+WbR5ypZ1IYAypVlHlO0kgGTFsFw2KLC5jmnKd/4QJYrAIOqw5jqVWzhYI1IFRUQlgQFJYiCJBGrUB1gDASWtND0Rac6z7ro3DKKUaR0KoZ71GVQr1G6liALm/pvjqVbXM+IcNemHapqB8ViibhU1EiSD5RpiBBm8x1HHH2zyxmrhVN56p8l0cQc4d06l3j+adExzOWT7KugnUAS1yR0kqJgRI26Yq9vdI/NFDCY8U29jXs4fyqHlDNBnqBtm01QD/qGlvk6n54vCbjY709v4pJPjMb3RncEp/VrDSyTBFvUH8J/I4K93Y987fNBJtqD4lx1KEB2AJtcx+eMrDRvxEpJ5b+HgqBpdqVMJzH9ovqESRE/n+dvniuOkMDi2Nvr9l6HhXCop255HXX+I+q21swNNuvlH6x9cTgnuw2AlmP7pDlHpv8yiYzCdvj48O0U2MZiPM6fJLeOZfXSIXeJHvGA8JxvZZoX/ALX/AAPL32ReI8Pc7LKz9zT8P43WrP5ZMzToVXLAEaahUXFonYjcCfjg2FPZymN2yc4gwz4cSMG2teB39iqHgXDcoq6Vdm8sqWcTG14A2P6Y1RhWE6gm1h/9UxAaACNNtPumlLieUprRKKo8Qybkz5TvJ7wPlgv6eNl2B4IcmPxUx1cSfD+AgzlmrOK5orTSnrM6QpM7THptN8Y/EJIpO5F6n6LXwBnbpM4knQNJvzPgpTh8/wDE1O9p92NjhjKhWs2u1lkPWv8AiPun3L9UeAoWBAQ/NQPzXF+Cn+5Ox2+Y/FeH49EWtheNi35b/NZ1j5agPsaXa37xXSPjJB+GH8Q+MyAtPeDg0+H+XyWCYZWZCRo4WPHkpmvxWBTLNB0wfeCZ/PCHHI3NxIc3Yj5fgXvP6Xx8MeEdFIdnEjyIB+drGnzObBanwtjJuUBbv/UMA91DUp1wjmCorAK5M9t/hiGzu2KNiMLh5Yy4AFDcS4mKjnxlrNU3ouGXSLixUCALEzO/TuwxwDHOO68nisNMydsOXQmwP58F5lczUqV0pq7BSVQgi4kifNF7Hpg+DoQ+Pn5AactvVIcTDhKAW1Qrz5nXnvy2V3xZiFIAUU4MxYgmwPYi9+t5nHPNNJSkYtwUTweTUeqXXUygIFMlVidt7mJ93rgDiWgBqZa0OJJ5obmLKVTlnc3c7ECSw6iwgt2I/SxRKHHb8+SqWOy9fj8d/RKuXMgTNGs5C1qDFQt3EMhMK0eYaQ0XsD1GJD8wpUfEY6J5qw+xZdMsRlwa1ZacJ4iBddwfEEsA4vp73XeBic42KjszuPZD8OrtQTL1atJrEaqTBRJkGSNPlHSST066sBMoF63f0TLIXHfTpXyXQOO5ijmsugtp1aqTxdWEgW/Cd1j3gxgwbYtLDulcuzHN4yzGlDyCSQpBgsSYY2loIn/bCbo5ZTma6h+fVbDcRhcO0MezM7ckfL2pbeG8dp16uijTJCzFS9+lhveRv3wY5WCysoBzgaVRwfjbLmqlE05kW1AfeGI0KT5bRcMREnFC4GiNbR3YaRjbeK5+i59xCgXp57NVVWlUdoFNAoC+bSU0xtHlLWvfvi4cM2UIJjdkz8lT5Thi/wCGnJirSkBqruxJ8zTZAJIO4mJvYTg0cwrT5fJUkiIJB9Nfn9llwPIZDMZVMt4ldWguUp6QovPnlNWknYMbkzFrWytOxVQSNUz5izuXWmcuKWuq4NWjQQgGmJ9ok+yvcdRYC1q6AqDZQvLPHXqU1Z4JYB0VVbTpkCWYi51drb7wccSBsrAaKe5tLaCtIOxaoQxJLMdyxY+pn54S4eWRcT7V7g2hevjot6cy4jhbWRtzEmqA2AJ+y3cC4XTrhJqMTTUipT1EK0LBBgQNxqY7AHDedxzsfQa55cD1BOhHOjXqs/GyCORjozbmsDT4GqIPj8llSp1MvUCgjWpJpsbI4MakJ6BoBB6MOoN1GO/TSGN/7TsfkfoR6qcSf1TBiWDXZ452Of5uE5HFhUcNpZWVYYMCPh2MXuJ+uI4hPliaBrrayXVdqI4075zNlFJKLb+v1tiXTDCYYZtzqfErS4dg+3d3tANSt+d5aSmhqAElRuTN9rDFOFY4TYljH8+XQAXZ9tPcpniMMTY3di2q53qTtp+eC0JSZTTUE6RTMerFgSfy+WNmN7cRiAwgaC68zfypZMzXQRl4Jsmrvpp87RBQge03zONR2Cw5H7B7BINxs4Ojz7lMuXmsyMYW7L2E3Px3j3Y8dxXDuZNbV73h+NaYG9fofsfgjs5TooGqaVIAIVoF99j17n34TjnnvKCQmmQQyd4tHU6DpzRGU43RQAqBupHpuCPdHTAn9s+2kWiHBDLbSAK5UPIpTzLziav3dKw2gbYewuBe4jMkHYqDCW2LvyHn0W7J5EplDfzNv8bnHq4o8jQ1PwtLYww70SfMr3g0rSS6yVIIm8AmLfD64S4dh5Y+IPfXcd814/jONglwYh2ew/wfzwR9OqUTrebkWmT/AHGMjjHaxcSfI0aGvI6BaPC8JDj+GMheRYuuo1KV5HgFEx4wDL5mB7XuI32j5YNiuIy4vCuMWjmO/wDi7b2Oi8xPA/AzmKbf8o+qocvy9kq1I+EEaLGNxjzGInxcLreSFo4CZjnU1QvHOGfZakK3l6Am4/qMei4M1/Ea00B1K2JOIfo252mjyHj9uqPq59jlNUQdEGB3tPv2PocMYaGNvFSxmrLNDfYX7BFxzpJOFtmk/fQJ9TXxTXlmlUqjL1W6OzMTElVAII7yWsvpbDUzHMnkcTdnQdK/NVgyTMlhjYG0Ruev+lU52stRWdGJphSLiCX1IB8gWwPMXD86obGgO/OimObuI5U1PFqEq9VFYMFaTpGgXAsfLEe6cFkjo0UON9iwkWY4nTqUTRpVaj1XK6SwYaZIkzaLT3wLK0BGMj6q1p/ZnlT/AIgnjPFmAZiTBIMTfbp8Rti4BbqhZsx6rrXHgr5ULSu4KgJUYU00khH0TA9liAsxt6HFWyAWrhhJBSjifLFA0FRJp5uFZKlWs7UyZEgQxBUwQImJwGmhELnusrTmuNAg0wELU6YLFiApfYqAtvaEahYn3YWlxr2AZm7mtNfX6o0cDTeu2qgs5XyqFQ2RLsVBYmpU37e2Zjv3nGrG2LL3pKPklnWToxIKmY+8KUF0A1CyBGOoAmRPWAI90TgDmgFcHEjLyK6Lyxxel4TeNmA2ZoqWpCoSA4gFghm5NgDBgQATfFBE2szRSYEhH9rcHf6eg9lP8wcUp59xUeg5DDSfDqra2oyNMliVHSDFuuIjABJO5VJrNNbs1Acq5g+NW+0CuKdNDpISWV1/ykeYABWReJOnrggaDohB5DsyscjUOf8AAagul6bFmiVsVbT4jfu6hsJm2IlfHCwyZrHMBVDXk0RSR8n8NYZvx67HVVDslP2mdSL1HP4aQsAfxGwtfE7hQqerSCZt9ACgx5RsIVQBHQKoAAFgJ7mauUhJuMZU0izNemEap6zLC3WI+s/DMxjQZWtaO86hfha9Fwl5bh3Pce43Npzukb+zXKCtTrOSR95pEGxAAImCO+NqSER5QRyHuvOySF5JHVW+Y4RRqIEqLYCBJlhAjcidowCSJsgoq0cz4zbSpbi/LFRZFGpqXsY1D52/vbCL8K9nejAJTDZoJD/db6hKeGcPSgSpBDHcnf44wMdLNI7+5y5LXhkjaymbJhnKiMApIiQflcfWMVwEL8znj/1Hm7T5WlMTNoB6+380pTO5gCqR0uxPToPzBx9D4fhcuIlmPLujyAWDjMQH4eKMbiyfMm1pd2fyrE9QTFu2NKaQgaBZzAButuc4PmXy40qq3t5rEdZ69D0x5vESwmcMBOfp5/e9F6TCskdgs2wB08tz7ITiVF6KJSq0ixYHzKxVgZuJ8ysLgi3fABA5xz7XtpoUduLkY3sGuvqAdiUsy3DajyCTb5YaZBZQj+oc3nSouD8HWmQXFztIw/DDlTHDoj24Dgn/ABTMAKlPqzBQJiZ9eluuGKJuuS2+JYwYSB0n+R0b5/wiaWSQGRl2U9xoj+acAjllaR3wR7L5zIc1kg2Udl6v3eggmZvsPnicQHPxVgjKNxuT6JTtSAANxzU9xClVpoQVaBOl9xERv03H0xiNwpgxcjQO48H/AOwHoRom5jLMxrpCT5m9EXwLi4FJEIllUL6483j4HOkNHQpzBkByPz+TK0nzFVASiyisoaJIGog+/bGpwvBvw4zkkeH3WjJKH03fxURmaxq1TQUroAurLOxHWQZ2M+uNSRjcNE3FN/denrd9R15LRwss2LlODJ7nOx0ryPIVqqXLcv1Ky5dRUAApqWW4XTNxYgjyi1zcXxBnJZ2zzvqfVZmKY2GR0Z3aSNNuiZcf4alOk9cVKwNNXhDVLKdhJ1DzEFrEWucTHJmbmbpqgxkOJvaj8lz7nDN+JSyhMAtSckbEHWdxGxABHcQeuHJpe0NoEEXZty9Ft5YyyJlKmcqkyKopqdzYAtpkFROuJa1tsAokaIwIB1THIcQp5VqzUpDhRpeAaxVzPkBJpnSm5IW8G22Ju91JFaD3TvhnDUzyAnMJoVPuyyq1VSTeppAA1bjcxNz0xRzBuFYSuquiarTr+IMtlqOVqGnoVq9VH8xKhmqOocKZJ6sTPTEtaFEjidTqSnPNPBFapQq12RqjaUjZC6yVYjtv5dgYOF8Qx9B0YB637aHl4FHwzrtj/hv+eCk89y/VZyVanT6MrOy3FiQokAGx3xZsD3Cwa8CmHYiFndIuuY5rT+z05F6xz1an4dWm8IFDaSWJGoUwCYGvTOwAHbB2092Ub+aSEb8uYAn0+KZc6cHrUDWfRTOT8RDRKBTp2Yq3llU1iLG9hImMUllIZQCd4bhGYibI91KY4HVy2So1CDqrMw0A6SVF7iYjeJn8jI4XlxzJrivD2YMhjTd6+P58tE3zHAa9SjmBlyfHdlbQWbzGZMlhAbTIB3MxIGDguI5+oA9qWQ7KNvgSfe19+z+pQ8d0qGoGo0ilR0ujOKt7QwIJbSD1Ci2JdGzKNdVwkcTVWPH80RtenTTMyuoNUqBnm+s3gsxvAHspsMDFqr6B0KIzseL/APIwFxNyEuYNgAOt91745y5oCScbosdYAuVg6yIPmYeY+UKIGmLeUC83xlTn/wDKY6tv5Xp8H/8AzHi6JJ+ICqOTqVPwdSIiSST4f+XNvZ6QY6Wt1xsGUyU47rzUkD4dDdHUJ3Vq+/1xyChGq4hchsxTRx51DfC/zwOSJkgp4tWa5zdilLZvh+XqkZijUq7DSknSTcTLrcrBAvYTiggjYAGt2N+qKwufdlTlPg/jVatTURQFld1INoAVVJuRGmduvbG3JiixlHfcj8+SzmwgnTZLc7nFyxbQzAtuBB+pvgTsXG9oEjbpd+mde6KyOcf7I7SZIfre84zJ42/9diAH/YfUC16vDD/9K4nkHge5CM5cY5lYfzHUN/RQP6n44Y4ziHRY9kDf2gEjzcST8qU8BhjGFdO4W4mj5NAA/PFWGX4KFAgD5YE3EOBWgcU3YJHxymtJtbEAC5J6RjXimBZZRw6IMznSuahk5iNfNDUo8PUNAI6Dv7xPutgWGxNyFp2Oy8ZxjEHFnONhoB4fdX9Cjl3QMrOsxGmoxW/UXgjENmna6i0OHWgsMtA0dYXudSkkeGWmfxbH53+WDxTvsmYBo+KA6LO6owfVPkz6LlwpO/X0/sDGbJJmeXLZYzKwNQ6cUoK0p4YbuAJ+YwCgCrgI1s5InUCD8sTavS5dw3Jg5vM6jBViAI6S36KuKcaysw0QbzW3/TrnfqXvPIfMhOW8Q61ptpZWCgkxGkLEekgn54tFAS1sfh/tYfEcWwSSzv2s/NZ8zPWTL1WqEmjdEV0KruhJDbsrFvdb34iNro6Y4baeatFJHIwuj2IsWp/hvKdbPo1ZVYoq6QQbK0EKsm5UeQ2mASLWwd9KgNaJrnuXqycNTLK41U3ao1OINSWN1uSwUEWibdegTKGOAcN/zVXbG5/7Qlg4i+VVEzFBmpqh8zR1JsVIIsRbaDPWcX7RrzqFOQtGhQmdzOdNZ+JUaJpJqmVQAaQAGLruwiNR2OIttbqKJ1V3necKVDRUWkKgqaWZqbxeBsrbiOxwxHh+0dTUOR+UWUHw3PVOIGpVq1Wp0FYQFALzFhc+XvN8NysZBHkIslDY4l2YFEZzNoGsTp6HuPX1wmCiFbc0mV+z08vUJoNl/MrUmGlnibAnTJXSCSRck2wqRmGUjXdakMzsO7tIzodPRL+bOaHoZanw+nVQOyAVXs48FgSLifPpIFjuLWIOJFgAEJR7gXZmnVT2f5VpeAmdp1XrLIWqsAFLxrj8QBMEdyNhMSWkjQqW1WZ1lW/KT1fPVdlCO5b2w2ldKhEAB9qFjSPU7XxcEMCDugs3n8lw6jTreC4es0jSReDLSshQL2A7DuTgecudqPVEc3u6H080H9vSvWpZgPFMuFXVYkmCEA6t7ugJNsXBQU6rLrqsiglwArFgdIXcC6kd5sZsDscCc0k3aKw0udLkc02aq6/vFVyWZRCPYKIABA8oAsLRGBuYC3K0X5a+afwfaCbM52UDqaHSvC1V5Hjro9IKCqqdLRte23pOARvcCOi9PNhGywva+sxGnpqqatXqHc4eXhkJUDn8Rxy5D1aLQSWaw74ily2801ch4wrtmD4rLTARWGlNAJ8Rxe5WFEwe25OClmYUpY/ISfNJnyFXSp1HzIjxtGpQ0R6TGIdRNqgFBJs5wJjJIn64jZWC08LlS1FiGpXB6N1uOm/rguLnhD/1oYWyispu2+o05LUwYkc39IHB0WtiqPPb1RtXNrkxqpgnUAwBbrMMPgsYzHTTY+cTzEW2xoK+/Xmn88HD4DExpIdrqeu/yCMpc/1GELSg+pkYea1g1Kz/ANbHyafdLszlaudaarGN46fLBHPLhQ0CVxGLkm0Og6IrKcgoYOtv/qMDpKlMF5Lp0VLh64FywVtM9/KN/wA+2Ic8sFhS1mc0V7wjhGVaqEV6rOwsWNrCYBJBPy74CycPNIr8O5jc3JU//phLapODUgLJeX6S/hJ+GIpStrUtAhaZ/LHUuUonA8wM1UqwuiqwLAGLDbfF8SI542McNWo2FxMuGeXMO6S8yZipRqOh0sWqFr+VVmDFjigfldY5JeWIPbleLBVfydx6tVoU2rNr0vUVIAI0qqDefN7RHzwRpD3C/FRlyRkDwVtwasiqVpoFBJYqthJ3Me/BXsKGwgLnfOGRWlW+0VNQeoWVfv3e0loggaF62JAmBhV4cWWd+n8p+EsEgyn1Oi3ZLjlVk8T7MrqKRNKpUpxTUyQBqjSRMAgXj4yJrsoAd8EX9P28mSDc7IHK8ZqtWR62amWBIAKam1LpSJgg7Rv6Ri/aMkIDAmMVwbEYKMySPzD2r+FGce4Y2XzFQuyOXJJKLpAJJJAF43292NjD4sNfYbpVeywJ4s43VlkeJ5s/Z21qaPhJDVAUQ+WGpgqukwRc2tHrhZhMrnUOZRXDKB5JqOE0nGqpSqUy0kIDIUSbA3kTJB7HAXaGlIKgcxrz9ejl500oFYuBfT7PlEkDfSAepE2GBCyjVW6a8Q5CoUmK1swKQYKQxntJVSFJYCRL6QBba2ILXb2jPdFmIYDl6ndZcN4u+WDUPBApspUKo1ASVEn95TY6hvvOHpcGxkILXWT15/alaOezqNB8Ft4Znav+IVUHiGiNi4EKQoVtM2JldOoXi0gWxnxju0VTEOzSFw5r3iOmrlxQzdV/CR0KQFmDMgQs2077nv0xb9PLPIGQav1oHQeJP50V43sZGXS6N5nnfIeCY8N4HSFZGpPVqBFApO/mSknZIBmo2+sjyrtcCF8I97we1FEEgjoQVGLiEThXMAj1TPmSKGWBGuA6LBqMVgmBYnaSPlgmJi7SF7R0J9tUbhkjWYuMu5mvfT5lQ3GOLVKNQaLBqYHxDEz9frh/+malhs7seT6OaBX50Rf6lhEcmXk5oH/FxNqsr5mnUy7Sv3h850rvdY2uTaL4w8HJ2jHtO4J+JtaeLe7C4mN2bu6e3NP0pyBYyRfGiNl5uQgvJG1lejL4lUQHMNJkytdkBLCm0AAm8dhviVy4tk6Q2WINsEaFUldy4agzFJKigxpVL90AU9TN1OKHdXqkSeDz0xChcx5grJQz9UMDoETHfSpH1P1w3jMOZOHitD/sI3DsU2DFh79vz6qx5W4bRztDxSsqWIWR2AB+oxiYCF0WcO3v6fytLiuJZOIzHtR+ZH0T+jyvl02pjGgsi0xy/Dqa7KB8McoRdOivbHLkBzJm8vl6BqV6fiD2QukEknpfYdzi0UbZZWxkgZuvgCfkFan5HPaLy6mvMD6rnfLdEJmHquzUxTZgopkNp8xEeZCCIBHQ4QxhbB3nDaq5WDt8Nea08NC/E91nQ+Wi6bkK4q0kqKQysJBjf19MPOY5hyvGqyzV6La9PEKEO1MHELl5mMvp9oR1xy5cc/aXR05tiTZ1Rh12Gn3/AIcWOy5WHIeTUZPLgAgsr1CTsdVRoO1pUL8MWj/cqvNNT7McapZe9WoEIvdgD9ZBw5WYJcKJ49zjTzWfy7Ux4q0bsNOoNfYADzG4uB84wlMWhhATULbdqrDJczGvRqpUhKTK41vsJBH+X7ZieqgWicKxDKLcUw2N8koZELJ2SPkflLKmutc11ZqLApTAOjrDMG6ztGxGCQFpJrVG4ph58M1vbd0eJsIbnnLL/iVOqtBa1NSC6kTTYHcHpYyY902th4RuyXzWEcdhmuovHvaYZLnxQuisKVKnU1BUVw2kTEeGEUBYuJY274VaSVovaG6Ky4NUZqFM09FRYgEX6m0kztHzwR/eNpYuLdKtc54xm0y9LK5lEpivUy/h1QgATUpWSAp0zLNtvA7Ya4Xh2YnFNieeRPtyTj4XjDvlH+JA/wCV6/D4rXxXgjZ9aVVyUcEB2DEsKZnUAnszee9owTikEMQL4joN/LmUzh+G4nJ/dFE6j7HkERl+FanVKqMCr6VBUSaY9ht2W4EkDaPW2TFjI52hjHWBz6fVdJh3QuEpGh38wiuGOFDaaK6dTiKYKkkSZ1Fioi4iInBjQ5eyTDgTqVHZ1Cy6F8t/KCRM/u6pY7SR79hicNiv0k8c7xpRBI18b+QWpHhxi8NLh4t7BF6eQ18iRrv6LovImWbwwJJCmGF42gDt/fuwjhp2zGR4G7ifddxqB8U0bbFBoG29c055lyqHK1tYEaJk7Ai6t8GAPwweV1MJq9NhzvSvVZjJeycJB/ib9tVy/wCzUcwwLOw0A+XRfpaZgjbthLB4/E8LjLWMBzncnpptX3W1iWv4k+5G/tHI0DdHXn7K35FoCKo0kBCqrPa5ietoxXh7XvL53V39dOut6ct1HGXsAjhG7BR36Ct91UmgO2NJYaxXLjtiVCH4zSC5XMP0SjUafcpOOtcvz1kuF6zSI9l6q0h6kgEj/wCsr/1DEjdcV+k8tlEpqtOmoVFEBQLDHE3upFLJhiFxrkozLcs5DP1q2aqF6gZtOidKSoAkFTqMgAgyN9sMTzyNZ+nI2+uv1Q2NBJcFTcK4TRoU0TLkpTExTJ1C9/aPm9bz8MJMFHdMPeXCjy0CLbBUJKOaOLNlaSOlI1WZwmmY3DGSfhiC4N1Ks1jnmmpnwnMeLSSoQV1CYPTE2DsqkEGjupn9qGSLZc1NQFNFYNPTVABiRMmB7yMKTMkE8UjBeU/h8uvgtjhs8Igmhk0LhofQ6ctemq55wWrppVdTy0lvLLSSBI233N8H4rHHi8VFbsjSBvyokFM8Ic/D4aRzWZ3An9vkCAfXwXUOQeH1KGSppVEESVU7qpMgN6ySY9caOPkjkmLmajTXrS8zC1zW07dUiAdcJIqluZubqGU1oAHqhZ0FZUbe0Rtbt0xxGikb6pbwfnSnmA6PRWgykafOx1SJO48uw+eKsBUyUDS55z1RzBqh8wqgt5VCkeyCTa89dzix2VV0ThvHmAp+VGqeBR1lhADaZICiIgmIjDOHjD7N9FicY4hNhS0NaKN+N7eOiXcZ4amaqCpWpU3YCBZoA3iAwHzw2YW7FYQ4rjH/ALSfQD7IGnRo0GimtCm5BEKi6yNyOrEW2xXsYxyHsjCXiEn/AH+5CCr5vMVCaKITMhZpkC1zpJGkbYXxEGdljYeS9JwOWfAyF5Fl2lkkkeV2FU8u8nZmnTeqaVM61I8Ko81NwdVhpUyP3rCdtsJYdnZm+a2eJ4o45nZyElvifyq5KY4rnwusCUPmU0yq61YWIJLDY+mNaNzXsJJpeUPCIY5LJNI3lXliilDLNmqS1FVfOsWl2LDUZvpDFe0gYQ7MaWvRB2hoboujzrRUEZbIZlEm4IKHV18q1I2gfDFaCjvFIeP5RMpTKVQTCuSAdSkyCjLIkEr2jcTcYBmdE9rozTuqfheC13aatGtLdwjiLlUY2DaZg2uY9+L/APVI77F250Xto3txGHEhGpHx+y6PSzq+Hp0iALWuMEyRxsporyXlsfCGtLnFS3AVvmRSGoIdLEGNdQlj4azGlViS53gx+GQPflBd0WPGzO4NUpzJlHp1qKuoGvURefZUCfTBT38G93SviR9lo8IaW8Sjb4n4NK6F+zEfc1v+YP5R/XCmF/aVp/1Q4dvGP/H6lOucP/8ADmbf/gqfyN+uHYQTKweI+f3XlJDTSuP8ro0VHYdaa9I9l59b6Vx39UYRsMceXlfxN/Nbf9N4gyTPYeY+VD5LrHJ6j7PNpLGYEdAL9zA37R2xlcKFQb8z6eSpxpuXFu8QE6IxpLJWMgXJ+mJXBRvHOc6Ll6S62oGnUotAjU7lVkAxAXz3OFnTgO0TjMK50Zd4qKyVFWPB8uV0hatVnYAedhUEevsook9CO2GQb1SZ3XaHZjsQJxyhA5zIPUR11+0pA3G4joQcWa7KQVyluVKZytPMUakTSq30ksLorWJVSfa7DFZ5u1lJ8lzCAKTPhnGkquiJOoTPuFp+cYUjxEcjsjTqobMxxoKgpIFAUbAQPcMOi3FTa1/4qBqBAERf37flg7YwN1DzQtFDOK5IAhh9dv64o6Ktl19Uj5trq2UrILkgCI/1LO9sJ4iUxRlwTmCjzzBv5suUGkKFZaYkBjsLAkD07n88BhkfjYTLL3smgvoStfEk4GQRwnLm1Naa0u6MRhxedtfBo6Y5cvz1mM74gzFU6mrCrrLE/gY6dJGxNxt29wxQuIdqdOiMI8zSRySmpnGBCra8n1xe0JdLqcCTN0qNSytUpICYkyQL74lRaX858aqrnsylOFC1CLSDAAESD6b+uNHBtiy+KVnAce96JGnFxUfTUd19HLVAT8Gj5g4ZLmt0I/PRLTGSNtxtv1pUWWy5y5NVVJcKdCroQFoMTpWABcmx7AXkKzyEsyNG6XwuKe55dLQaPVfcv8/1VrL9qoCqhDHUKhLJClpAYGTC9IxkRjvaFenlvINAr/lfnOlnw70fEGggMrgBhuRsSpBA6H5YcDQR4pEkgpPzJy+1Wq1emA/isgNMmJZVI1SdvKFB73wF7S1weCuLGStyvCbnKNSy/wB3UDGQwOnSYMGx+v0tgfb9Ux2fRStL9pFNi3iUkLKxWWBJMRvHrPfBWgHVDaXAV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7890">
            <a:off x="923300" y="2028523"/>
            <a:ext cx="3194848" cy="2100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 descr="https://mariaisabelmagana.files.wordpress.com/2013/12/mg_82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5592">
            <a:off x="1463584" y="4534598"/>
            <a:ext cx="2963783" cy="20212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tuzonaelite.com/wp-content/uploads/2013/12/salsodrom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70242">
            <a:off x="4743023" y="1689366"/>
            <a:ext cx="2907319" cy="19955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magazine.kiero.co/wp-content/uploads/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1914">
            <a:off x="5034221" y="4214687"/>
            <a:ext cx="3095445" cy="21361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Rectángulo"/>
          <p:cNvSpPr/>
          <p:nvPr/>
        </p:nvSpPr>
        <p:spPr>
          <a:xfrm>
            <a:off x="0" y="156903"/>
            <a:ext cx="874846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CO" sz="32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Cultura como método de enseñanza de segundas lenguas – «CARNAVALES EN COLOMBIA».</a:t>
            </a:r>
            <a:endParaRPr lang="es-ES" sz="3200" b="1" spc="50" dirty="0">
              <a:ln w="11430">
                <a:solidFill>
                  <a:srgbClr val="FFC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270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13905"/>
            <a:ext cx="871248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3200" b="1" spc="50" dirty="0" smtClean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¿Por qué mostrar/enseñar cultura en un contexto de aprendizaje de una segunda lengua?</a:t>
            </a:r>
            <a:endParaRPr lang="es-ES" sz="3200" b="1" spc="50" dirty="0">
              <a:ln w="11430">
                <a:solidFill>
                  <a:srgbClr val="FFC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3779949602"/>
              </p:ext>
            </p:extLst>
          </p:nvPr>
        </p:nvGraphicFramePr>
        <p:xfrm>
          <a:off x="3466193" y="1105722"/>
          <a:ext cx="4706207" cy="2687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 descr="http://www.contrainfo.com/wp-content/uploads/2013/01/cultur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70751"/>
            <a:ext cx="3456384" cy="25629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netdna.copyblogger.com/images/critical-thinking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509120"/>
            <a:ext cx="4286250" cy="190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 descr="https://s-media-cache-ak0.pinimg.com/236x/62/8b/43/628b43be1afe5c32d24b9e5ddf6555d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21088"/>
            <a:ext cx="3240360" cy="25202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13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0" y="13905"/>
            <a:ext cx="871248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3200" b="1" spc="50" dirty="0" smtClean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¿Por qué mostrar/enseñar cultura en un contexto de aprendizaje de una segunda lengua?</a:t>
            </a:r>
            <a:endParaRPr lang="es-ES" sz="3200" b="1" spc="50" dirty="0">
              <a:ln w="11430">
                <a:solidFill>
                  <a:srgbClr val="FFC000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30" name="Picture 6" descr="http://blogcentral.plantronics.com/smb-soundbites/files/2014/03/case-study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78381"/>
            <a:ext cx="2485498" cy="22223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1.bp.blogspot.com/--koilHZk9J4/TyBtdDJKISI/AAAAAAAAJHo/3LUU9ggTsy8/s1600/voicethread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605" y="1175362"/>
            <a:ext cx="3550267" cy="21678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cit.duke.edu/wp-content/uploads/2010/01/vt-image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79" y="3861049"/>
            <a:ext cx="2751334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user\Desktop\4.jp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516134"/>
            <a:ext cx="4248472" cy="31381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817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ecos1360.com/wp-content/uploads/2013/01/feriamanizale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45693"/>
            <a:ext cx="3905250" cy="1733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4 Rectángulo"/>
          <p:cNvSpPr/>
          <p:nvPr/>
        </p:nvSpPr>
        <p:spPr>
          <a:xfrm>
            <a:off x="1081295" y="172669"/>
            <a:ext cx="707924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60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FERIA DE MANIZALES</a:t>
            </a:r>
          </a:p>
        </p:txBody>
      </p:sp>
      <p:pic>
        <p:nvPicPr>
          <p:cNvPr id="1030" name="Picture 6" descr="http://www.colombia.travel/es/images/stories/galeria/triangulo/triangulo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188332"/>
            <a:ext cx="3471329" cy="24482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lapatria.com/sites/default/files/styles/620x/public/imagenprincipal_micrositios/2013/Ene/cabalgata.jpg?itok=VtWk-RK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45" y="3877459"/>
            <a:ext cx="2174807" cy="26179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static.iris.net.co/jetset/upload/images/2012/1/5/41345_143853_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359" y="3840811"/>
            <a:ext cx="2155657" cy="23888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colombia.travel/es/images/stories/turistainternacional/Quehacer/informeespecial/feria_manizale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926" y="4144597"/>
            <a:ext cx="1825321" cy="20992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65144"/>
            <a:ext cx="1962291" cy="19630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18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2" y="169462"/>
            <a:ext cx="515718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66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FERIA DE CALI</a:t>
            </a:r>
          </a:p>
        </p:txBody>
      </p:sp>
      <p:pic>
        <p:nvPicPr>
          <p:cNvPr id="2050" name="Picture 2" descr="http://diarioadn.co/polopoly_fs/1.39421%21/image/image.jpg_gen/derivatives/p4-3d1263x947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94" y="4797152"/>
            <a:ext cx="2495550" cy="18716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1.bp.blogspot.com/-3bBNlOk2YuE/TfDEox1xgmI/AAAAAAAABCM/7HVqq3OfrMc/s1600/54+-Impresionante+explosion+en+Cali+Agosto+8+de+1956+B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25" y="1412776"/>
            <a:ext cx="2270088" cy="30448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elmundo.com/images/ediciones/Viernes_27_12_2013/Viernes_27_12_2013@@CABALGATA-600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255" y="1906929"/>
            <a:ext cx="2777909" cy="20565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diarioadn.co/polopoly_fs/1.60031.1368657754%21/image/image.jpg_gen/derivatives/p2-1d679x340/imag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218" y="4155847"/>
            <a:ext cx="2993933" cy="26071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corfecali.com.co/content/wp-content/uploads/2012/11/IMG_6431-marcad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24744"/>
            <a:ext cx="2880319" cy="20234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tuzonaelite.com/wp-content/uploads/2013/12/salsodromo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358" y="3559064"/>
            <a:ext cx="2532113" cy="31097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63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69756" y="172669"/>
            <a:ext cx="8702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54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SUMMERLAND - CARTAGENA</a:t>
            </a:r>
          </a:p>
        </p:txBody>
      </p:sp>
      <p:pic>
        <p:nvPicPr>
          <p:cNvPr id="3074" name="Picture 2" descr="http://www.kienyke.com/wp-content/uploads/2014/01/Summerland-5-549x34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340769"/>
            <a:ext cx="3781358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elcolombiano.com/documents/10157/0/640x280/0c0/0d0/none/11101/NYDJ/summerland-cartagena-640x280-030120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334020"/>
            <a:ext cx="4266267" cy="18664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revistarms.com/wordpress/wp-content/uploads/2014/12/f676acb7-d693-4ab7-8490-029a4a7fd275-1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832755"/>
            <a:ext cx="2649016" cy="29897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c1.staticflickr.com/9/8192/8140265697_ef19e18095_z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966" y="4175758"/>
            <a:ext cx="2608162" cy="23037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losmejoresdestinos.com/destinos/cartagena/cartagena_play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4" y="3933056"/>
            <a:ext cx="2836123" cy="21091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0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900381" y="172669"/>
            <a:ext cx="74410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800" b="1" spc="50" dirty="0">
                <a:ln w="11430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ROCK AL PARQUE - BOGOTÁ</a:t>
            </a:r>
          </a:p>
        </p:txBody>
      </p:sp>
      <p:pic>
        <p:nvPicPr>
          <p:cNvPr id="4098" name="Picture 2" descr="http://www.culturarecreacionydeporte.gov.co/sites/default/files/eventos/photo_1_39c18e235d5eda56f64cb88119c390a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07" y="1333957"/>
            <a:ext cx="4058100" cy="27955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eltiempo.com/blogs/la_mirada_de_rasputin/dl_rockalparque45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25143"/>
            <a:ext cx="2893088" cy="19287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colombia.travel/es/images/stories/turistainternacional/Quehacer/informeespecial/alparque/roc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24744"/>
            <a:ext cx="3672408" cy="24503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.ytimg.com/vi/U8WNEWu5cAc/maxresdefault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79842"/>
            <a:ext cx="4248472" cy="23886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0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358</Words>
  <Application>Microsoft Office PowerPoint</Application>
  <PresentationFormat>Presentación en pantalla (4:3)</PresentationFormat>
  <Paragraphs>37</Paragraphs>
  <Slides>18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Luffi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Luffi</dc:creator>
  <cp:lastModifiedBy>Luffi</cp:lastModifiedBy>
  <cp:revision>21</cp:revision>
  <dcterms:created xsi:type="dcterms:W3CDTF">2015-03-06T14:10:57Z</dcterms:created>
  <dcterms:modified xsi:type="dcterms:W3CDTF">2015-03-07T04:23:25Z</dcterms:modified>
</cp:coreProperties>
</file>